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307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47625000" cy="26784300"/>
  <p:notesSz cx="6858000" cy="9144000"/>
  <p:embeddedFontLst>
    <p:embeddedFont>
      <p:font typeface="Aileron" pitchFamily="2" charset="77"/>
      <p:regular r:id="rId54"/>
    </p:embeddedFont>
    <p:embeddedFont>
      <p:font typeface="Aileron Bold" pitchFamily="2" charset="77"/>
      <p:regular r:id="rId55"/>
      <p:bold r:id="rId56"/>
    </p:embeddedFont>
    <p:embeddedFont>
      <p:font typeface="Aileron Ultra-Bold" pitchFamily="2" charset="77"/>
      <p:regular r:id="rId57"/>
      <p:bold r:id="rId58"/>
    </p:embeddedFont>
    <p:embeddedFont>
      <p:font typeface="Canva Sans Bold" panose="020B0803030501040103" pitchFamily="34" charset="0"/>
      <p:regular r:id="rId59"/>
      <p:bold r:id="rId60"/>
    </p:embeddedFont>
    <p:embeddedFont>
      <p:font typeface="Lato 1" panose="020F0502020204030203" pitchFamily="34" charset="0"/>
      <p:regular r:id="rId61"/>
    </p:embeddedFont>
    <p:embeddedFont>
      <p:font typeface="Lato 1 Bold" panose="020F0502020204030203" pitchFamily="34" charset="0"/>
      <p:regular r:id="rId62"/>
      <p:bold r:id="rId63"/>
    </p:embeddedFont>
    <p:embeddedFont>
      <p:font typeface="Lato 1 Heavy" panose="020F0502020204030203" pitchFamily="34" charset="0"/>
      <p:regular r:id="rId64"/>
      <p:bold r:id="rId65"/>
    </p:embeddedFont>
    <p:embeddedFont>
      <p:font typeface="Lato 2" panose="020F0502020204030203" pitchFamily="34" charset="0"/>
      <p:regular r:id="rId66"/>
    </p:embeddedFont>
    <p:embeddedFont>
      <p:font typeface="Montserrat" pitchFamily="2" charset="77"/>
      <p:regular r:id="rId67"/>
      <p:bold r:id="rId68"/>
      <p:italic r:id="rId69"/>
      <p:boldItalic r:id="rId70"/>
    </p:embeddedFont>
    <p:embeddedFont>
      <p:font typeface="Montserrat Bold" pitchFamily="2" charset="77"/>
      <p:regular r:id="rId71"/>
      <p:bold r:id="rId7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589" autoAdjust="0"/>
  </p:normalViewPr>
  <p:slideViewPr>
    <p:cSldViewPr>
      <p:cViewPr varScale="1">
        <p:scale>
          <a:sx n="26" d="100"/>
          <a:sy n="26" d="100"/>
        </p:scale>
        <p:origin x="424" y="6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font" Target="fonts/font17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02.10.2025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Exploited by Threat Actors who previously targeted my Organization</a:t>
            </a:r>
          </a:p>
          <a:p>
            <a:r>
              <a:rPr lang="en-US"/>
              <a:t>Exploited by Threat Actors who previously targeted similar Organizations</a:t>
            </a:r>
          </a:p>
          <a:p>
            <a:r>
              <a:rPr lang="en-US"/>
              <a:t>Exploited by Threat Actors (APT, Ransomware, Botnets)</a:t>
            </a:r>
          </a:p>
          <a:p>
            <a:r>
              <a:rPr lang="en-US"/>
              <a:t>Known Exploited In-the-Wild (ITW) [i.e., exploited by unknown parties]</a:t>
            </a:r>
          </a:p>
          <a:p>
            <a:r>
              <a:rPr lang="en-US"/>
              <a:t>Exploit Weaponization (i.e., in MetaSploit, in commercial or public/private Exploit Kits)</a:t>
            </a:r>
          </a:p>
          <a:p>
            <a:r>
              <a:rPr lang="en-US"/>
              <a:t>Exploit Proof of Concept Code available (RCE, LPE)</a:t>
            </a:r>
          </a:p>
          <a:p>
            <a:r>
              <a:rPr lang="en-US"/>
              <a:t>Code available that crashes the service</a:t>
            </a:r>
          </a:p>
          <a:p>
            <a:r>
              <a:rPr lang="en-US"/>
              <a:t>Very recent CVE (past week) which is very similar to past CVEs that are above (i.e., QNAP Command Injection released)</a:t>
            </a:r>
          </a:p>
          <a:p>
            <a:r>
              <a:rPr lang="en-US"/>
              <a:t>All CVEs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Exploited by Threat Actors who previously targeted my Organization</a:t>
            </a:r>
          </a:p>
          <a:p>
            <a:r>
              <a:rPr lang="en-US"/>
              <a:t>Exploited by Threat Actors who previously targeted similar Organizations</a:t>
            </a:r>
          </a:p>
          <a:p>
            <a:r>
              <a:rPr lang="en-US"/>
              <a:t>Exploited by Threat Actors (APT, Ransomware, Botnets)</a:t>
            </a:r>
          </a:p>
          <a:p>
            <a:r>
              <a:rPr lang="en-US"/>
              <a:t>Known Exploited In-the-Wild (ITW) [i.e., exploited by unknown parties]</a:t>
            </a:r>
          </a:p>
          <a:p>
            <a:r>
              <a:rPr lang="en-US"/>
              <a:t>Exploit Weaponization (i.e., in MetaSploit, in commercial or public/private Exploit Kits)</a:t>
            </a:r>
          </a:p>
          <a:p>
            <a:r>
              <a:rPr lang="en-US"/>
              <a:t>Exploit Proof of Concept Code available (RCE, LPE)</a:t>
            </a:r>
          </a:p>
          <a:p>
            <a:r>
              <a:rPr lang="en-US"/>
              <a:t>Code available that crashes the service</a:t>
            </a:r>
          </a:p>
          <a:p>
            <a:r>
              <a:rPr lang="en-US"/>
              <a:t>Very recent CVE (past week) which is very similar to past CVEs that are above (i.e., QNAP Command Injection released)</a:t>
            </a:r>
          </a:p>
          <a:p>
            <a:r>
              <a:rPr lang="en-US"/>
              <a:t>All CVEs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sv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12.svg"/><Relationship Id="rId39" Type="http://schemas.openxmlformats.org/officeDocument/2006/relationships/image" Target="../media/image69.png"/><Relationship Id="rId21" Type="http://schemas.openxmlformats.org/officeDocument/2006/relationships/image" Target="../media/image53.png"/><Relationship Id="rId34" Type="http://schemas.openxmlformats.org/officeDocument/2006/relationships/image" Target="../media/image64.png"/><Relationship Id="rId42" Type="http://schemas.openxmlformats.org/officeDocument/2006/relationships/image" Target="../media/image72.png"/><Relationship Id="rId47" Type="http://schemas.openxmlformats.org/officeDocument/2006/relationships/image" Target="../media/image77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29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24" Type="http://schemas.openxmlformats.org/officeDocument/2006/relationships/image" Target="../media/image56.png"/><Relationship Id="rId32" Type="http://schemas.openxmlformats.org/officeDocument/2006/relationships/image" Target="../media/image62.png"/><Relationship Id="rId37" Type="http://schemas.openxmlformats.org/officeDocument/2006/relationships/image" Target="../media/image67.png"/><Relationship Id="rId40" Type="http://schemas.openxmlformats.org/officeDocument/2006/relationships/image" Target="../media/image70.png"/><Relationship Id="rId45" Type="http://schemas.openxmlformats.org/officeDocument/2006/relationships/image" Target="../media/image75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28" Type="http://schemas.openxmlformats.org/officeDocument/2006/relationships/image" Target="../media/image58.png"/><Relationship Id="rId36" Type="http://schemas.openxmlformats.org/officeDocument/2006/relationships/image" Target="../media/image66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31" Type="http://schemas.openxmlformats.org/officeDocument/2006/relationships/image" Target="../media/image61.png"/><Relationship Id="rId44" Type="http://schemas.openxmlformats.org/officeDocument/2006/relationships/image" Target="../media/image74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Relationship Id="rId27" Type="http://schemas.openxmlformats.org/officeDocument/2006/relationships/image" Target="../media/image57.png"/><Relationship Id="rId30" Type="http://schemas.openxmlformats.org/officeDocument/2006/relationships/image" Target="../media/image60.png"/><Relationship Id="rId35" Type="http://schemas.openxmlformats.org/officeDocument/2006/relationships/image" Target="../media/image65.png"/><Relationship Id="rId43" Type="http://schemas.openxmlformats.org/officeDocument/2006/relationships/image" Target="../media/image73.png"/><Relationship Id="rId48" Type="http://schemas.openxmlformats.org/officeDocument/2006/relationships/image" Target="../media/image78.png"/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11.png"/><Relationship Id="rId33" Type="http://schemas.openxmlformats.org/officeDocument/2006/relationships/image" Target="../media/image63.png"/><Relationship Id="rId38" Type="http://schemas.openxmlformats.org/officeDocument/2006/relationships/image" Target="../media/image68.png"/><Relationship Id="rId46" Type="http://schemas.openxmlformats.org/officeDocument/2006/relationships/image" Target="../media/image76.png"/><Relationship Id="rId20" Type="http://schemas.openxmlformats.org/officeDocument/2006/relationships/image" Target="../media/image52.png"/><Relationship Id="rId41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20.svg"/><Relationship Id="rId7" Type="http://schemas.openxmlformats.org/officeDocument/2006/relationships/image" Target="../media/image44.png"/><Relationship Id="rId12" Type="http://schemas.openxmlformats.org/officeDocument/2006/relationships/image" Target="../media/image8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84.png"/><Relationship Id="rId5" Type="http://schemas.openxmlformats.org/officeDocument/2006/relationships/image" Target="../media/image11.png"/><Relationship Id="rId10" Type="http://schemas.openxmlformats.org/officeDocument/2006/relationships/image" Target="../media/image83.png"/><Relationship Id="rId4" Type="http://schemas.openxmlformats.org/officeDocument/2006/relationships/image" Target="../media/image80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svg"/><Relationship Id="rId13" Type="http://schemas.openxmlformats.org/officeDocument/2006/relationships/image" Target="../media/image114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17" Type="http://schemas.openxmlformats.org/officeDocument/2006/relationships/image" Target="../media/image118.svg"/><Relationship Id="rId2" Type="http://schemas.openxmlformats.org/officeDocument/2006/relationships/image" Target="../media/image103.png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sv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10" Type="http://schemas.openxmlformats.org/officeDocument/2006/relationships/image" Target="../media/image111.svg"/><Relationship Id="rId4" Type="http://schemas.openxmlformats.org/officeDocument/2006/relationships/image" Target="../media/image105.sv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283104" y="14899559"/>
            <a:ext cx="21058792" cy="3931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29"/>
              </a:lnSpc>
            </a:pPr>
            <a:r>
              <a:rPr lang="en-US" sz="1302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Patrick Garrity</a:t>
            </a:r>
          </a:p>
          <a:p>
            <a:pPr algn="ctr">
              <a:lnSpc>
                <a:spcPts val="13125"/>
              </a:lnSpc>
            </a:pPr>
            <a:r>
              <a:rPr lang="en-US" sz="937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(Security Researcher @ VulnCheck)</a:t>
            </a:r>
          </a:p>
        </p:txBody>
      </p:sp>
      <p:sp>
        <p:nvSpPr>
          <p:cNvPr id="3" name="AutoShape 3"/>
          <p:cNvSpPr/>
          <p:nvPr/>
        </p:nvSpPr>
        <p:spPr>
          <a:xfrm>
            <a:off x="14287500" y="14502288"/>
            <a:ext cx="18743411" cy="0"/>
          </a:xfrm>
          <a:prstGeom prst="line">
            <a:avLst/>
          </a:prstGeom>
          <a:ln w="2000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0" y="7544924"/>
            <a:ext cx="47625000" cy="5851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24"/>
              </a:lnSpc>
            </a:pPr>
            <a:r>
              <a:rPr lang="en-US" sz="16731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Responding to Emerging Threats Amidst the Shitpile of Vulnerability Debt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78402" y="17243361"/>
            <a:ext cx="31330465" cy="3521811"/>
            <a:chOff x="0" y="0"/>
            <a:chExt cx="11286777" cy="12687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86777" cy="1268730"/>
            </a:xfrm>
            <a:custGeom>
              <a:avLst/>
              <a:gdLst/>
              <a:ahLst/>
              <a:cxnLst/>
              <a:rect l="l" t="t" r="r" b="b"/>
              <a:pathLst>
                <a:path w="11286777" h="1268730">
                  <a:moveTo>
                    <a:pt x="735330" y="0"/>
                  </a:moveTo>
                  <a:lnTo>
                    <a:pt x="0" y="1268730"/>
                  </a:lnTo>
                  <a:lnTo>
                    <a:pt x="11286777" y="1268730"/>
                  </a:lnTo>
                  <a:lnTo>
                    <a:pt x="10551447" y="0"/>
                  </a:lnTo>
                  <a:close/>
                </a:path>
              </a:pathLst>
            </a:custGeom>
            <a:solidFill>
              <a:srgbClr val="FFDD59">
                <a:alpha val="2470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721461" y="9769774"/>
            <a:ext cx="22816011" cy="3521811"/>
            <a:chOff x="0" y="0"/>
            <a:chExt cx="8219451" cy="12687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219451" cy="1268730"/>
            </a:xfrm>
            <a:custGeom>
              <a:avLst/>
              <a:gdLst/>
              <a:ahLst/>
              <a:cxnLst/>
              <a:rect l="l" t="t" r="r" b="b"/>
              <a:pathLst>
                <a:path w="8219451" h="1268730">
                  <a:moveTo>
                    <a:pt x="735330" y="0"/>
                  </a:moveTo>
                  <a:lnTo>
                    <a:pt x="0" y="1268730"/>
                  </a:lnTo>
                  <a:lnTo>
                    <a:pt x="8219451" y="1268730"/>
                  </a:lnTo>
                  <a:lnTo>
                    <a:pt x="7484121" y="0"/>
                  </a:lnTo>
                  <a:close/>
                </a:path>
              </a:pathLst>
            </a:custGeom>
            <a:solidFill>
              <a:srgbClr val="DE435B">
                <a:alpha val="2470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895061" y="4746938"/>
            <a:ext cx="14660401" cy="1608504"/>
            <a:chOff x="0" y="0"/>
            <a:chExt cx="11563593" cy="12687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563593" cy="1268730"/>
            </a:xfrm>
            <a:custGeom>
              <a:avLst/>
              <a:gdLst/>
              <a:ahLst/>
              <a:cxnLst/>
              <a:rect l="l" t="t" r="r" b="b"/>
              <a:pathLst>
                <a:path w="11563593" h="1268730">
                  <a:moveTo>
                    <a:pt x="735330" y="0"/>
                  </a:moveTo>
                  <a:lnTo>
                    <a:pt x="0" y="1268730"/>
                  </a:lnTo>
                  <a:lnTo>
                    <a:pt x="11563593" y="1268730"/>
                  </a:lnTo>
                  <a:lnTo>
                    <a:pt x="10828263" y="0"/>
                  </a:lnTo>
                  <a:close/>
                </a:path>
              </a:pathLst>
            </a:custGeom>
            <a:solidFill>
              <a:srgbClr val="7D2836">
                <a:alpha val="2470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548615" y="13499079"/>
            <a:ext cx="27049236" cy="3521811"/>
            <a:chOff x="0" y="0"/>
            <a:chExt cx="9744468" cy="126873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744468" cy="1268730"/>
            </a:xfrm>
            <a:custGeom>
              <a:avLst/>
              <a:gdLst/>
              <a:ahLst/>
              <a:cxnLst/>
              <a:rect l="l" t="t" r="r" b="b"/>
              <a:pathLst>
                <a:path w="9744468" h="1268730">
                  <a:moveTo>
                    <a:pt x="735330" y="0"/>
                  </a:moveTo>
                  <a:lnTo>
                    <a:pt x="0" y="1268730"/>
                  </a:lnTo>
                  <a:lnTo>
                    <a:pt x="9744468" y="1268730"/>
                  </a:lnTo>
                  <a:lnTo>
                    <a:pt x="9009138" y="0"/>
                  </a:lnTo>
                  <a:close/>
                </a:path>
              </a:pathLst>
            </a:custGeom>
            <a:solidFill>
              <a:srgbClr val="FEBA46">
                <a:alpha val="2470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345575" y="20957690"/>
            <a:ext cx="35445585" cy="3521811"/>
            <a:chOff x="0" y="0"/>
            <a:chExt cx="12769246" cy="126873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769246" cy="1268730"/>
            </a:xfrm>
            <a:custGeom>
              <a:avLst/>
              <a:gdLst/>
              <a:ahLst/>
              <a:cxnLst/>
              <a:rect l="l" t="t" r="r" b="b"/>
              <a:pathLst>
                <a:path w="12769246" h="1268730">
                  <a:moveTo>
                    <a:pt x="735330" y="0"/>
                  </a:moveTo>
                  <a:lnTo>
                    <a:pt x="0" y="1268730"/>
                  </a:lnTo>
                  <a:lnTo>
                    <a:pt x="12769246" y="1268730"/>
                  </a:lnTo>
                  <a:lnTo>
                    <a:pt x="12033917" y="0"/>
                  </a:lnTo>
                  <a:close/>
                </a:path>
              </a:pathLst>
            </a:custGeom>
            <a:solidFill>
              <a:srgbClr val="9B9AE3">
                <a:alpha val="2470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356045" y="6481320"/>
            <a:ext cx="15142505" cy="1540862"/>
            <a:chOff x="0" y="0"/>
            <a:chExt cx="12468185" cy="126873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468185" cy="1268730"/>
            </a:xfrm>
            <a:custGeom>
              <a:avLst/>
              <a:gdLst/>
              <a:ahLst/>
              <a:cxnLst/>
              <a:rect l="l" t="t" r="r" b="b"/>
              <a:pathLst>
                <a:path w="12468185" h="1268730">
                  <a:moveTo>
                    <a:pt x="735330" y="0"/>
                  </a:moveTo>
                  <a:lnTo>
                    <a:pt x="0" y="1268730"/>
                  </a:lnTo>
                  <a:lnTo>
                    <a:pt x="12468185" y="1268730"/>
                  </a:lnTo>
                  <a:lnTo>
                    <a:pt x="11732855" y="0"/>
                  </a:lnTo>
                  <a:close/>
                </a:path>
              </a:pathLst>
            </a:custGeom>
            <a:solidFill>
              <a:srgbClr val="7D2836">
                <a:alpha val="2470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895630" y="8141088"/>
            <a:ext cx="15541755" cy="1540862"/>
            <a:chOff x="0" y="0"/>
            <a:chExt cx="12796923" cy="126873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796924" cy="1268730"/>
            </a:xfrm>
            <a:custGeom>
              <a:avLst/>
              <a:gdLst/>
              <a:ahLst/>
              <a:cxnLst/>
              <a:rect l="l" t="t" r="r" b="b"/>
              <a:pathLst>
                <a:path w="12796924" h="1268730">
                  <a:moveTo>
                    <a:pt x="735330" y="0"/>
                  </a:moveTo>
                  <a:lnTo>
                    <a:pt x="0" y="1268730"/>
                  </a:lnTo>
                  <a:lnTo>
                    <a:pt x="12796924" y="1268730"/>
                  </a:lnTo>
                  <a:lnTo>
                    <a:pt x="12061593" y="0"/>
                  </a:lnTo>
                  <a:close/>
                </a:path>
              </a:pathLst>
            </a:custGeom>
            <a:solidFill>
              <a:srgbClr val="7D2836">
                <a:alpha val="2470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402617" y="17243361"/>
            <a:ext cx="18806177" cy="3521811"/>
            <a:chOff x="0" y="0"/>
            <a:chExt cx="6774911" cy="126873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774911" cy="1268730"/>
            </a:xfrm>
            <a:custGeom>
              <a:avLst/>
              <a:gdLst/>
              <a:ahLst/>
              <a:cxnLst/>
              <a:rect l="l" t="t" r="r" b="b"/>
              <a:pathLst>
                <a:path w="6774911" h="1268730">
                  <a:moveTo>
                    <a:pt x="735330" y="0"/>
                  </a:moveTo>
                  <a:lnTo>
                    <a:pt x="0" y="1268730"/>
                  </a:lnTo>
                  <a:lnTo>
                    <a:pt x="6774911" y="1268730"/>
                  </a:lnTo>
                  <a:lnTo>
                    <a:pt x="6039582" y="0"/>
                  </a:ln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593001" y="13499079"/>
            <a:ext cx="14373866" cy="3521811"/>
            <a:chOff x="0" y="0"/>
            <a:chExt cx="5178175" cy="126873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178175" cy="1268730"/>
            </a:xfrm>
            <a:custGeom>
              <a:avLst/>
              <a:gdLst/>
              <a:ahLst/>
              <a:cxnLst/>
              <a:rect l="l" t="t" r="r" b="b"/>
              <a:pathLst>
                <a:path w="5178175" h="1268730">
                  <a:moveTo>
                    <a:pt x="735330" y="0"/>
                  </a:moveTo>
                  <a:lnTo>
                    <a:pt x="0" y="1268730"/>
                  </a:lnTo>
                  <a:lnTo>
                    <a:pt x="5178175" y="1268730"/>
                  </a:lnTo>
                  <a:lnTo>
                    <a:pt x="4442845" y="0"/>
                  </a:lnTo>
                  <a:close/>
                </a:path>
              </a:pathLst>
            </a:custGeom>
            <a:solidFill>
              <a:srgbClr val="FEBA4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267364" y="20933222"/>
            <a:ext cx="23075075" cy="3521811"/>
            <a:chOff x="0" y="0"/>
            <a:chExt cx="8312779" cy="126873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312779" cy="1268730"/>
            </a:xfrm>
            <a:custGeom>
              <a:avLst/>
              <a:gdLst/>
              <a:ahLst/>
              <a:cxnLst/>
              <a:rect l="l" t="t" r="r" b="b"/>
              <a:pathLst>
                <a:path w="8312779" h="1268730">
                  <a:moveTo>
                    <a:pt x="735330" y="0"/>
                  </a:moveTo>
                  <a:lnTo>
                    <a:pt x="0" y="1268730"/>
                  </a:lnTo>
                  <a:lnTo>
                    <a:pt x="8312779" y="1268730"/>
                  </a:lnTo>
                  <a:lnTo>
                    <a:pt x="7577449" y="0"/>
                  </a:lnTo>
                  <a:close/>
                </a:path>
              </a:pathLst>
            </a:custGeom>
            <a:solidFill>
              <a:srgbClr val="9C9AE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764587" y="9769774"/>
            <a:ext cx="10030693" cy="3521811"/>
            <a:chOff x="0" y="0"/>
            <a:chExt cx="3613550" cy="126873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613550" cy="1268730"/>
            </a:xfrm>
            <a:custGeom>
              <a:avLst/>
              <a:gdLst/>
              <a:ahLst/>
              <a:cxnLst/>
              <a:rect l="l" t="t" r="r" b="b"/>
              <a:pathLst>
                <a:path w="3613550" h="1268730">
                  <a:moveTo>
                    <a:pt x="735330" y="0"/>
                  </a:moveTo>
                  <a:lnTo>
                    <a:pt x="0" y="1268730"/>
                  </a:lnTo>
                  <a:lnTo>
                    <a:pt x="3613550" y="1268730"/>
                  </a:lnTo>
                  <a:lnTo>
                    <a:pt x="2878220" y="0"/>
                  </a:lnTo>
                  <a:close/>
                </a:path>
              </a:pathLst>
            </a:custGeom>
            <a:solidFill>
              <a:srgbClr val="DE425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TextBox 24"/>
          <p:cNvSpPr txBox="1"/>
          <p:nvPr/>
        </p:nvSpPr>
        <p:spPr>
          <a:xfrm rot="-3584882">
            <a:off x="8459567" y="8127434"/>
            <a:ext cx="10035000" cy="1150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13"/>
              </a:lnSpc>
            </a:pPr>
            <a:r>
              <a:rPr lang="en-US" sz="7511" spc="15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Known Exploited</a:t>
            </a:r>
          </a:p>
        </p:txBody>
      </p:sp>
      <p:sp>
        <p:nvSpPr>
          <p:cNvPr id="25" name="Freeform 25"/>
          <p:cNvSpPr/>
          <p:nvPr/>
        </p:nvSpPr>
        <p:spPr>
          <a:xfrm>
            <a:off x="15823505" y="4729115"/>
            <a:ext cx="1851861" cy="1601860"/>
          </a:xfrm>
          <a:custGeom>
            <a:avLst/>
            <a:gdLst/>
            <a:ahLst/>
            <a:cxnLst/>
            <a:rect l="l" t="t" r="r" b="b"/>
            <a:pathLst>
              <a:path w="1851861" h="1601860">
                <a:moveTo>
                  <a:pt x="0" y="0"/>
                </a:moveTo>
                <a:lnTo>
                  <a:pt x="1851860" y="0"/>
                </a:lnTo>
                <a:lnTo>
                  <a:pt x="1851860" y="1601860"/>
                </a:lnTo>
                <a:lnTo>
                  <a:pt x="0" y="16018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6" name="Group 26"/>
          <p:cNvGrpSpPr/>
          <p:nvPr/>
        </p:nvGrpSpPr>
        <p:grpSpPr>
          <a:xfrm>
            <a:off x="14813373" y="6459274"/>
            <a:ext cx="3860293" cy="1562907"/>
            <a:chOff x="0" y="0"/>
            <a:chExt cx="3133692" cy="126873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133692" cy="1268730"/>
            </a:xfrm>
            <a:custGeom>
              <a:avLst/>
              <a:gdLst/>
              <a:ahLst/>
              <a:cxnLst/>
              <a:rect l="l" t="t" r="r" b="b"/>
              <a:pathLst>
                <a:path w="3133692" h="1268730">
                  <a:moveTo>
                    <a:pt x="735330" y="0"/>
                  </a:moveTo>
                  <a:lnTo>
                    <a:pt x="0" y="1268730"/>
                  </a:lnTo>
                  <a:lnTo>
                    <a:pt x="3133692" y="1268730"/>
                  </a:lnTo>
                  <a:lnTo>
                    <a:pt x="2398362" y="0"/>
                  </a:lnTo>
                  <a:close/>
                </a:path>
              </a:pathLst>
            </a:custGeom>
            <a:solidFill>
              <a:srgbClr val="7D283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3883664" y="8119043"/>
            <a:ext cx="5779086" cy="1562907"/>
            <a:chOff x="0" y="0"/>
            <a:chExt cx="4691322" cy="126873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691322" cy="1268730"/>
            </a:xfrm>
            <a:custGeom>
              <a:avLst/>
              <a:gdLst/>
              <a:ahLst/>
              <a:cxnLst/>
              <a:rect l="l" t="t" r="r" b="b"/>
              <a:pathLst>
                <a:path w="4691322" h="1268730">
                  <a:moveTo>
                    <a:pt x="735330" y="0"/>
                  </a:moveTo>
                  <a:lnTo>
                    <a:pt x="0" y="1268730"/>
                  </a:lnTo>
                  <a:lnTo>
                    <a:pt x="4691322" y="1268730"/>
                  </a:lnTo>
                  <a:lnTo>
                    <a:pt x="3955992" y="0"/>
                  </a:lnTo>
                  <a:close/>
                </a:path>
              </a:pathLst>
            </a:custGeom>
            <a:solidFill>
              <a:srgbClr val="7D283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" name="Freeform 30"/>
          <p:cNvSpPr/>
          <p:nvPr/>
        </p:nvSpPr>
        <p:spPr>
          <a:xfrm>
            <a:off x="40791161" y="25160584"/>
            <a:ext cx="6056988" cy="1209885"/>
          </a:xfrm>
          <a:custGeom>
            <a:avLst/>
            <a:gdLst/>
            <a:ahLst/>
            <a:cxnLst/>
            <a:rect l="l" t="t" r="r" b="b"/>
            <a:pathLst>
              <a:path w="6056988" h="1209885">
                <a:moveTo>
                  <a:pt x="0" y="0"/>
                </a:moveTo>
                <a:lnTo>
                  <a:pt x="6056988" y="0"/>
                </a:lnTo>
                <a:lnTo>
                  <a:pt x="6056988" y="1209885"/>
                </a:lnTo>
                <a:lnTo>
                  <a:pt x="0" y="12098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-737463" y="1086561"/>
            <a:ext cx="49099926" cy="253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468"/>
              </a:lnSpc>
              <a:spcBef>
                <a:spcPct val="0"/>
              </a:spcBef>
            </a:pPr>
            <a:r>
              <a:rPr lang="en-US" sz="15625" b="1" spc="468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Vulnerability Threat Matrix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9662751" y="4934125"/>
            <a:ext cx="9060959" cy="1220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638"/>
              </a:lnSpc>
            </a:pPr>
            <a:r>
              <a:rPr lang="en-US" sz="8032" b="1" spc="16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Ransomware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4534092" y="14645078"/>
            <a:ext cx="8524525" cy="1220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38"/>
              </a:lnSpc>
            </a:pPr>
            <a:r>
              <a:rPr lang="en-US" sz="8032" b="1" spc="16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Weaponized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9721071" y="22103689"/>
            <a:ext cx="7766704" cy="1220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38"/>
              </a:lnSpc>
            </a:pPr>
            <a:r>
              <a:rPr lang="en-US" sz="8032" b="1" spc="16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All Other CVEs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7287042" y="18389360"/>
            <a:ext cx="8714504" cy="1220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38"/>
              </a:lnSpc>
            </a:pPr>
            <a:r>
              <a:rPr lang="en-US" sz="8032" b="1" spc="16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Proof-of-Concept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0361251" y="6449749"/>
            <a:ext cx="4434958" cy="1220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638"/>
              </a:lnSpc>
            </a:pPr>
            <a:r>
              <a:rPr lang="en-US" sz="8032" b="1" spc="16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Botnet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1440118" y="8281071"/>
            <a:ext cx="11618499" cy="1220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638"/>
              </a:lnSpc>
            </a:pPr>
            <a:r>
              <a:rPr lang="en-US" sz="8032" b="1" spc="16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Threat Actor (APT)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2935799" y="10915773"/>
            <a:ext cx="11618499" cy="1220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638"/>
              </a:lnSpc>
            </a:pPr>
            <a:r>
              <a:rPr lang="en-US" sz="8032" b="1" spc="16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Unattributed KEV</a:t>
            </a:r>
          </a:p>
        </p:txBody>
      </p:sp>
      <p:sp>
        <p:nvSpPr>
          <p:cNvPr id="39" name="TextBox 39"/>
          <p:cNvSpPr txBox="1"/>
          <p:nvPr/>
        </p:nvSpPr>
        <p:spPr>
          <a:xfrm rot="-3584882">
            <a:off x="3679198" y="16443221"/>
            <a:ext cx="10035000" cy="1150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13"/>
              </a:lnSpc>
            </a:pPr>
            <a:r>
              <a:rPr lang="en-US" sz="7511" spc="15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Exploit Availability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4441349"/>
            <a:ext cx="47625000" cy="17282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39"/>
              </a:lnSpc>
            </a:pPr>
            <a:r>
              <a:rPr lang="en-US" sz="3281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Known Exploited Vulnerabilities</a:t>
            </a:r>
          </a:p>
          <a:p>
            <a:pPr algn="ctr">
              <a:lnSpc>
                <a:spcPts val="45939"/>
              </a:lnSpc>
            </a:pPr>
            <a:r>
              <a:rPr lang="en-US" sz="3281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Not Just CISA KEV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68534" y="13692890"/>
            <a:ext cx="6479532" cy="6493437"/>
          </a:xfrm>
          <a:custGeom>
            <a:avLst/>
            <a:gdLst/>
            <a:ahLst/>
            <a:cxnLst/>
            <a:rect l="l" t="t" r="r" b="b"/>
            <a:pathLst>
              <a:path w="6479532" h="6493437">
                <a:moveTo>
                  <a:pt x="0" y="0"/>
                </a:moveTo>
                <a:lnTo>
                  <a:pt x="6479533" y="0"/>
                </a:lnTo>
                <a:lnTo>
                  <a:pt x="6479533" y="6493437"/>
                </a:lnTo>
                <a:lnTo>
                  <a:pt x="0" y="64934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548261" y="20186327"/>
            <a:ext cx="10379364" cy="5838392"/>
          </a:xfrm>
          <a:custGeom>
            <a:avLst/>
            <a:gdLst/>
            <a:ahLst/>
            <a:cxnLst/>
            <a:rect l="l" t="t" r="r" b="b"/>
            <a:pathLst>
              <a:path w="10379364" h="5838392">
                <a:moveTo>
                  <a:pt x="0" y="0"/>
                </a:moveTo>
                <a:lnTo>
                  <a:pt x="10379364" y="0"/>
                </a:lnTo>
                <a:lnTo>
                  <a:pt x="10379364" y="5838393"/>
                </a:lnTo>
                <a:lnTo>
                  <a:pt x="0" y="58383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006207" y="22208475"/>
            <a:ext cx="7059998" cy="2594549"/>
          </a:xfrm>
          <a:custGeom>
            <a:avLst/>
            <a:gdLst/>
            <a:ahLst/>
            <a:cxnLst/>
            <a:rect l="l" t="t" r="r" b="b"/>
            <a:pathLst>
              <a:path w="7059998" h="2594549">
                <a:moveTo>
                  <a:pt x="0" y="0"/>
                </a:moveTo>
                <a:lnTo>
                  <a:pt x="7059998" y="0"/>
                </a:lnTo>
                <a:lnTo>
                  <a:pt x="7059998" y="2594549"/>
                </a:lnTo>
                <a:lnTo>
                  <a:pt x="0" y="25945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28324967" y="9123768"/>
            <a:ext cx="13765826" cy="17667676"/>
            <a:chOff x="0" y="-161925"/>
            <a:chExt cx="18354435" cy="23556901"/>
          </a:xfrm>
        </p:grpSpPr>
        <p:sp>
          <p:nvSpPr>
            <p:cNvPr id="6" name="Freeform 6"/>
            <p:cNvSpPr/>
            <p:nvPr/>
          </p:nvSpPr>
          <p:spPr>
            <a:xfrm>
              <a:off x="1451246" y="8937162"/>
              <a:ext cx="13915646" cy="14457814"/>
            </a:xfrm>
            <a:custGeom>
              <a:avLst/>
              <a:gdLst/>
              <a:ahLst/>
              <a:cxnLst/>
              <a:rect l="l" t="t" r="r" b="b"/>
              <a:pathLst>
                <a:path w="13915646" h="14457814">
                  <a:moveTo>
                    <a:pt x="0" y="0"/>
                  </a:moveTo>
                  <a:lnTo>
                    <a:pt x="13915646" y="0"/>
                  </a:lnTo>
                  <a:lnTo>
                    <a:pt x="13915646" y="14457814"/>
                  </a:lnTo>
                  <a:lnTo>
                    <a:pt x="0" y="144578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18354435" cy="7854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666"/>
                </a:lnSpc>
              </a:pPr>
              <a:r>
                <a:rPr lang="en-US" sz="8333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Automated collection &amp; Third Party Reporting that is Curated by my security research team.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375233" y="14339920"/>
            <a:ext cx="6690972" cy="6417267"/>
            <a:chOff x="0" y="0"/>
            <a:chExt cx="676697" cy="64901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76697" cy="649015"/>
            </a:xfrm>
            <a:custGeom>
              <a:avLst/>
              <a:gdLst/>
              <a:ahLst/>
              <a:cxnLst/>
              <a:rect l="l" t="t" r="r" b="b"/>
              <a:pathLst>
                <a:path w="676697" h="649015">
                  <a:moveTo>
                    <a:pt x="0" y="0"/>
                  </a:moveTo>
                  <a:lnTo>
                    <a:pt x="676697" y="0"/>
                  </a:lnTo>
                  <a:lnTo>
                    <a:pt x="676697" y="649015"/>
                  </a:lnTo>
                  <a:lnTo>
                    <a:pt x="0" y="6490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676697" cy="725215"/>
            </a:xfrm>
            <a:prstGeom prst="rect">
              <a:avLst/>
            </a:prstGeom>
          </p:spPr>
          <p:txBody>
            <a:bodyPr lIns="132292" tIns="132292" rIns="132292" bIns="132292" rtlCol="0" anchor="ctr"/>
            <a:lstStyle/>
            <a:p>
              <a:pPr algn="ctr">
                <a:lnSpc>
                  <a:spcPts val="5501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494382" y="4119307"/>
            <a:ext cx="28636237" cy="4530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29"/>
              </a:lnSpc>
              <a:spcBef>
                <a:spcPct val="0"/>
              </a:spcBef>
            </a:pPr>
            <a:r>
              <a:rPr lang="en-US" sz="1302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Any vulnerability publicly-reported</a:t>
            </a:r>
          </a:p>
          <a:p>
            <a:pPr algn="ctr">
              <a:lnSpc>
                <a:spcPts val="18229"/>
              </a:lnSpc>
              <a:spcBef>
                <a:spcPct val="0"/>
              </a:spcBef>
            </a:pPr>
            <a:r>
              <a:rPr lang="en-US" sz="1302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 exploited in the wild.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65594" y="227609"/>
            <a:ext cx="37893811" cy="366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11"/>
              </a:lnSpc>
            </a:pPr>
            <a:r>
              <a:rPr lang="en-US" sz="2143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How are we defining KEV?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181260" y="10220366"/>
            <a:ext cx="13650443" cy="2877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66"/>
              </a:lnSpc>
            </a:pPr>
            <a:r>
              <a:rPr lang="en-US" sz="83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Trusted Sources</a:t>
            </a:r>
          </a:p>
          <a:p>
            <a:pPr algn="ctr">
              <a:lnSpc>
                <a:spcPts val="11666"/>
              </a:lnSpc>
            </a:pPr>
            <a:r>
              <a:rPr lang="en-US" sz="83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Automated KEV</a:t>
            </a:r>
          </a:p>
        </p:txBody>
      </p:sp>
      <p:sp>
        <p:nvSpPr>
          <p:cNvPr id="14" name="Freeform 14"/>
          <p:cNvSpPr/>
          <p:nvPr/>
        </p:nvSpPr>
        <p:spPr>
          <a:xfrm>
            <a:off x="16406147" y="15233982"/>
            <a:ext cx="4629144" cy="4629144"/>
          </a:xfrm>
          <a:custGeom>
            <a:avLst/>
            <a:gdLst/>
            <a:ahLst/>
            <a:cxnLst/>
            <a:rect l="l" t="t" r="r" b="b"/>
            <a:pathLst>
              <a:path w="4629144" h="4629144">
                <a:moveTo>
                  <a:pt x="0" y="0"/>
                </a:moveTo>
                <a:lnTo>
                  <a:pt x="4629144" y="0"/>
                </a:lnTo>
                <a:lnTo>
                  <a:pt x="4629144" y="4629143"/>
                </a:lnTo>
                <a:lnTo>
                  <a:pt x="0" y="46291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41118" y="313038"/>
            <a:ext cx="33687535" cy="2739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15"/>
              </a:lnSpc>
            </a:pPr>
            <a:r>
              <a:rPr lang="en-US" sz="142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Important Details about KEVs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678507" y="3333842"/>
            <a:ext cx="42212757" cy="22122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84583" lvl="1" indent="-1692292" algn="l">
              <a:lnSpc>
                <a:spcPts val="21947"/>
              </a:lnSpc>
              <a:buFont typeface="Arial"/>
              <a:buChar char="•"/>
            </a:pPr>
            <a:r>
              <a:rPr lang="en-US" sz="1567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Emerging Threat (Fix Fast)</a:t>
            </a:r>
          </a:p>
          <a:p>
            <a:pPr marL="3384583" lvl="1" indent="-1692292" algn="l">
              <a:lnSpc>
                <a:spcPts val="21947"/>
              </a:lnSpc>
              <a:buFont typeface="Arial"/>
              <a:buChar char="•"/>
            </a:pPr>
            <a:r>
              <a:rPr lang="en-US" sz="1567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Evidence is all Public Record</a:t>
            </a:r>
          </a:p>
          <a:p>
            <a:pPr marL="3384583" lvl="1" indent="-1692292" algn="l">
              <a:lnSpc>
                <a:spcPts val="21947"/>
              </a:lnSpc>
              <a:buFont typeface="Arial"/>
              <a:buChar char="•"/>
            </a:pPr>
            <a:r>
              <a:rPr lang="en-US" sz="1567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If there is no CVE &gt; Coordinate to get a CVE issued timely</a:t>
            </a:r>
          </a:p>
          <a:p>
            <a:pPr marL="3384583" lvl="1" indent="-1692292" algn="l">
              <a:lnSpc>
                <a:spcPts val="21947"/>
              </a:lnSpc>
              <a:buFont typeface="Arial"/>
              <a:buChar char="•"/>
            </a:pPr>
            <a:r>
              <a:rPr lang="en-US" sz="1567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Work Closely with other Intel firms on vulnerability / exploitation disclosure</a:t>
            </a:r>
          </a:p>
          <a:p>
            <a:pPr marL="3384583" lvl="1" indent="-1692292" algn="l">
              <a:lnSpc>
                <a:spcPts val="21947"/>
              </a:lnSpc>
              <a:buFont typeface="Arial"/>
              <a:buChar char="•"/>
            </a:pPr>
            <a:r>
              <a:rPr lang="en-US" sz="1567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There are many ways people define exploitation differently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65056" y="313334"/>
            <a:ext cx="39294888" cy="2739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14"/>
              </a:lnSpc>
            </a:pPr>
            <a:r>
              <a:rPr lang="en-US" sz="142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Does This Research Include?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03158" y="5785270"/>
            <a:ext cx="46818684" cy="1489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65632" lvl="1" indent="-1832816" algn="l">
              <a:lnSpc>
                <a:spcPts val="23769"/>
              </a:lnSpc>
              <a:buFont typeface="Arial"/>
              <a:buChar char="•"/>
            </a:pPr>
            <a:r>
              <a:rPr lang="en-US" sz="1697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Exploitation that was disclosed for the first time in 2025-1H.</a:t>
            </a:r>
          </a:p>
          <a:p>
            <a:pPr marL="3665632" lvl="1" indent="-1832816" algn="l">
              <a:lnSpc>
                <a:spcPts val="23769"/>
              </a:lnSpc>
              <a:buFont typeface="Arial"/>
              <a:buChar char="•"/>
            </a:pPr>
            <a:r>
              <a:rPr lang="en-US" sz="16978">
                <a:solidFill>
                  <a:srgbClr val="F93030"/>
                </a:solidFill>
                <a:latin typeface="Montserrat"/>
                <a:ea typeface="Montserrat"/>
                <a:cs typeface="Montserrat"/>
                <a:sym typeface="Montserrat"/>
              </a:rPr>
              <a:t>432+ </a:t>
            </a:r>
            <a:r>
              <a:rPr lang="en-US" sz="1697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Known Exploited Vulnerabilities</a:t>
            </a:r>
          </a:p>
          <a:p>
            <a:pPr marL="3665632" lvl="1" indent="-1832816" algn="l">
              <a:lnSpc>
                <a:spcPts val="23769"/>
              </a:lnSpc>
              <a:buFont typeface="Arial"/>
              <a:buChar char="•"/>
            </a:pPr>
            <a:r>
              <a:rPr lang="en-US" sz="16978">
                <a:solidFill>
                  <a:srgbClr val="F93030"/>
                </a:solidFill>
                <a:latin typeface="Montserrat"/>
                <a:ea typeface="Montserrat"/>
                <a:cs typeface="Montserrat"/>
                <a:sym typeface="Montserrat"/>
              </a:rPr>
              <a:t>914+</a:t>
            </a:r>
            <a:r>
              <a:rPr lang="en-US" sz="1697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KEV Reference Citations*</a:t>
            </a:r>
          </a:p>
          <a:p>
            <a:pPr marL="3665632" lvl="1" indent="-1832816" algn="l">
              <a:lnSpc>
                <a:spcPts val="23769"/>
              </a:lnSpc>
              <a:buFont typeface="Arial"/>
              <a:buChar char="•"/>
            </a:pPr>
            <a:r>
              <a:rPr lang="en-US" sz="16978">
                <a:solidFill>
                  <a:srgbClr val="F93030"/>
                </a:solidFill>
                <a:latin typeface="Montserrat"/>
                <a:ea typeface="Montserrat"/>
                <a:cs typeface="Montserrat"/>
                <a:sym typeface="Montserrat"/>
              </a:rPr>
              <a:t>30</a:t>
            </a:r>
            <a:r>
              <a:rPr lang="en-US" sz="1697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Known Ransomware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66884" y="11018188"/>
            <a:ext cx="35691232" cy="428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4"/>
              </a:lnSpc>
            </a:pPr>
            <a:r>
              <a:rPr lang="en-US" sz="2500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How the Year Started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0356182" y="5900236"/>
            <a:ext cx="5384452" cy="0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23380912" y="5900236"/>
            <a:ext cx="5384452" cy="0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6405641" y="5900236"/>
            <a:ext cx="5384452" cy="0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9430371" y="5900236"/>
            <a:ext cx="5384452" cy="0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5732708" y="5900236"/>
            <a:ext cx="1993615" cy="0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7412776" y="4721224"/>
            <a:ext cx="2339198" cy="2339198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FF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132292" tIns="132292" rIns="132292" bIns="132292" rtlCol="0" anchor="ctr"/>
            <a:lstStyle/>
            <a:p>
              <a:pPr algn="ctr">
                <a:lnSpc>
                  <a:spcPts val="692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 flipH="1">
            <a:off x="9396242" y="14721507"/>
            <a:ext cx="5384452" cy="0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 flipH="1">
            <a:off x="16371513" y="14721507"/>
            <a:ext cx="5384452" cy="0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flipH="1">
            <a:off x="23346783" y="14721507"/>
            <a:ext cx="5384452" cy="0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 flipH="1">
            <a:off x="30322054" y="14721507"/>
            <a:ext cx="5384452" cy="0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 rot="-10800000">
            <a:off x="29170472" y="14372722"/>
            <a:ext cx="697570" cy="69757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132292" tIns="132292" rIns="132292" bIns="132292" rtlCol="0" anchor="ctr"/>
            <a:lstStyle/>
            <a:p>
              <a:pPr algn="ctr">
                <a:lnSpc>
                  <a:spcPts val="692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rot="-5400000">
            <a:off x="1884633" y="16834955"/>
            <a:ext cx="9534607" cy="4610139"/>
          </a:xfrm>
          <a:custGeom>
            <a:avLst/>
            <a:gdLst/>
            <a:ahLst/>
            <a:cxnLst/>
            <a:rect l="l" t="t" r="r" b="b"/>
            <a:pathLst>
              <a:path w="9534607" h="4610139">
                <a:moveTo>
                  <a:pt x="0" y="0"/>
                </a:moveTo>
                <a:lnTo>
                  <a:pt x="9534607" y="0"/>
                </a:lnTo>
                <a:lnTo>
                  <a:pt x="9534607" y="4610140"/>
                </a:lnTo>
                <a:lnTo>
                  <a:pt x="0" y="4610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14539950" y="4721224"/>
            <a:ext cx="2339198" cy="2339198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FF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132292" tIns="132292" rIns="132292" bIns="132292" rtlCol="0" anchor="ctr"/>
            <a:lstStyle/>
            <a:p>
              <a:pPr algn="ctr">
                <a:lnSpc>
                  <a:spcPts val="692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34717219" y="12683438"/>
            <a:ext cx="4039803" cy="645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8"/>
              </a:lnSpc>
            </a:pPr>
            <a:r>
              <a:rPr lang="en-US" sz="3813" b="1">
                <a:solidFill>
                  <a:srgbClr val="FFFFFF"/>
                </a:solidFill>
                <a:latin typeface="Lato 1 Bold"/>
                <a:ea typeface="Lato 1 Bold"/>
                <a:cs typeface="Lato 1 Bold"/>
                <a:sym typeface="Lato 1 Bold"/>
              </a:rPr>
              <a:t>1/14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3760254" y="7255162"/>
            <a:ext cx="5612674" cy="1731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18"/>
              </a:lnSpc>
            </a:pPr>
            <a:r>
              <a:rPr lang="en-US" sz="5084" b="1">
                <a:solidFill>
                  <a:srgbClr val="FFFFFF"/>
                </a:solidFill>
                <a:latin typeface="Lato 1 Heavy"/>
                <a:ea typeface="Lato 1 Heavy"/>
                <a:cs typeface="Lato 1 Heavy"/>
                <a:sym typeface="Lato 1 Heavy"/>
              </a:rPr>
              <a:t>Ivanti</a:t>
            </a:r>
          </a:p>
          <a:p>
            <a:pPr algn="ctr">
              <a:lnSpc>
                <a:spcPts val="7118"/>
              </a:lnSpc>
            </a:pPr>
            <a:r>
              <a:rPr lang="en-US" sz="5084" b="1">
                <a:solidFill>
                  <a:srgbClr val="FFFFFF"/>
                </a:solidFill>
                <a:latin typeface="Lato 1 Heavy"/>
                <a:ea typeface="Lato 1 Heavy"/>
                <a:cs typeface="Lato 1 Heavy"/>
                <a:sym typeface="Lato 1 Heavy"/>
              </a:rPr>
              <a:t>Connect Secure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3738233" y="9148332"/>
            <a:ext cx="5612674" cy="2458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3"/>
              </a:lnSpc>
            </a:pPr>
            <a:r>
              <a:rPr lang="en-US" sz="3495">
                <a:solidFill>
                  <a:srgbClr val="FFFFFF"/>
                </a:solidFill>
                <a:latin typeface="Lato 2"/>
                <a:ea typeface="Lato 2"/>
                <a:cs typeface="Lato 2"/>
                <a:sym typeface="Lato 2"/>
              </a:rPr>
              <a:t>CVE-2025-0283</a:t>
            </a:r>
          </a:p>
          <a:p>
            <a:pPr algn="ctr">
              <a:lnSpc>
                <a:spcPts val="4893"/>
              </a:lnSpc>
            </a:pPr>
            <a:r>
              <a:rPr lang="en-US" sz="3495">
                <a:solidFill>
                  <a:srgbClr val="FFFFFF"/>
                </a:solidFill>
                <a:latin typeface="Lato 2"/>
                <a:ea typeface="Lato 2"/>
                <a:cs typeface="Lato 2"/>
                <a:sym typeface="Lato 2"/>
              </a:rPr>
              <a:t>Source: NCSC</a:t>
            </a:r>
          </a:p>
          <a:p>
            <a:pPr algn="ctr">
              <a:lnSpc>
                <a:spcPts val="4893"/>
              </a:lnSpc>
            </a:pPr>
            <a:r>
              <a:rPr lang="en-US" sz="3495">
                <a:solidFill>
                  <a:srgbClr val="FEBA46"/>
                </a:solidFill>
                <a:latin typeface="Lato 2"/>
                <a:ea typeface="Lato 2"/>
                <a:cs typeface="Lato 2"/>
                <a:sym typeface="Lato 2"/>
              </a:rPr>
              <a:t>CVSS-BT: 7</a:t>
            </a:r>
          </a:p>
          <a:p>
            <a:pPr algn="ctr">
              <a:lnSpc>
                <a:spcPts val="4893"/>
              </a:lnSpc>
            </a:pPr>
            <a:r>
              <a:rPr lang="en-US" sz="3495">
                <a:solidFill>
                  <a:srgbClr val="00C893"/>
                </a:solidFill>
                <a:latin typeface="Lato 2"/>
                <a:ea typeface="Lato 2"/>
                <a:cs typeface="Lato 2"/>
                <a:sym typeface="Lato 2"/>
              </a:rPr>
              <a:t>EPSS: 0.04%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666453" y="4721224"/>
            <a:ext cx="2339198" cy="2339198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FF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132292" tIns="132292" rIns="132292" bIns="132292" rtlCol="0" anchor="ctr"/>
            <a:lstStyle/>
            <a:p>
              <a:pPr algn="ctr">
                <a:lnSpc>
                  <a:spcPts val="692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 rot="5400000">
            <a:off x="33869810" y="8084177"/>
            <a:ext cx="9384878" cy="4537743"/>
          </a:xfrm>
          <a:custGeom>
            <a:avLst/>
            <a:gdLst/>
            <a:ahLst/>
            <a:cxnLst/>
            <a:rect l="l" t="t" r="r" b="b"/>
            <a:pathLst>
              <a:path w="9384878" h="4537743">
                <a:moveTo>
                  <a:pt x="0" y="0"/>
                </a:moveTo>
                <a:lnTo>
                  <a:pt x="9384878" y="0"/>
                </a:lnTo>
                <a:lnTo>
                  <a:pt x="9384878" y="4537743"/>
                </a:lnTo>
                <a:lnTo>
                  <a:pt x="0" y="45377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8" name="Group 28"/>
          <p:cNvGrpSpPr/>
          <p:nvPr/>
        </p:nvGrpSpPr>
        <p:grpSpPr>
          <a:xfrm>
            <a:off x="28338027" y="4721224"/>
            <a:ext cx="2339198" cy="2339198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FF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132292" tIns="132292" rIns="132292" bIns="132292" rtlCol="0" anchor="ctr"/>
            <a:lstStyle/>
            <a:p>
              <a:pPr algn="ctr">
                <a:lnSpc>
                  <a:spcPts val="692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35588553" y="4721224"/>
            <a:ext cx="2339198" cy="2339198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FF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132292" tIns="132292" rIns="132292" bIns="132292" rtlCol="0" anchor="ctr"/>
            <a:lstStyle/>
            <a:p>
              <a:pPr algn="ctr">
                <a:lnSpc>
                  <a:spcPts val="692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39311833" y="9215007"/>
            <a:ext cx="2339198" cy="2339198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FF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132292" tIns="132292" rIns="132292" bIns="132292" rtlCol="0" anchor="ctr"/>
            <a:lstStyle/>
            <a:p>
              <a:pPr algn="ctr">
                <a:lnSpc>
                  <a:spcPts val="692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35567521" y="13584720"/>
            <a:ext cx="2339198" cy="2339198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FF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132292" tIns="132292" rIns="132292" bIns="132292" rtlCol="0" anchor="ctr"/>
            <a:lstStyle/>
            <a:p>
              <a:pPr algn="ctr">
                <a:lnSpc>
                  <a:spcPts val="692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28422844" y="13584720"/>
            <a:ext cx="2339198" cy="2339198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FF0033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132292" tIns="132292" rIns="132292" bIns="132292" rtlCol="0" anchor="ctr"/>
            <a:lstStyle/>
            <a:p>
              <a:pPr algn="ctr">
                <a:lnSpc>
                  <a:spcPts val="692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21331822" y="13584720"/>
            <a:ext cx="2339198" cy="2339198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FF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132292" tIns="132292" rIns="132292" bIns="132292" rtlCol="0" anchor="ctr"/>
            <a:lstStyle/>
            <a:p>
              <a:pPr algn="ctr">
                <a:lnSpc>
                  <a:spcPts val="692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4066443" y="13584720"/>
            <a:ext cx="2339198" cy="2339198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6200" cap="sq">
              <a:solidFill>
                <a:srgbClr val="FF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132292" tIns="132292" rIns="132292" bIns="132292" rtlCol="0" anchor="ctr"/>
            <a:lstStyle/>
            <a:p>
              <a:pPr algn="ctr">
                <a:lnSpc>
                  <a:spcPts val="692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7528305" y="13584720"/>
            <a:ext cx="2339198" cy="2339198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0000"/>
            </a:solidFill>
            <a:ln w="76200" cap="sq">
              <a:solidFill>
                <a:srgbClr val="FF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132292" tIns="132292" rIns="132292" bIns="132292" rtlCol="0" anchor="ctr"/>
            <a:lstStyle/>
            <a:p>
              <a:pPr algn="ctr">
                <a:lnSpc>
                  <a:spcPts val="692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3529209" y="18033133"/>
            <a:ext cx="2339198" cy="2339198"/>
            <a:chOff x="0" y="0"/>
            <a:chExt cx="812800" cy="8128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0000"/>
            </a:solidFill>
            <a:ln w="76200" cap="sq">
              <a:solidFill>
                <a:srgbClr val="FF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132292" tIns="132292" rIns="132292" bIns="132292" rtlCol="0" anchor="ctr"/>
            <a:lstStyle/>
            <a:p>
              <a:pPr algn="ctr">
                <a:lnSpc>
                  <a:spcPts val="692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8249275" y="22872613"/>
            <a:ext cx="852001" cy="1384607"/>
            <a:chOff x="0" y="0"/>
            <a:chExt cx="86168" cy="140033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6168" cy="140033"/>
            </a:xfrm>
            <a:custGeom>
              <a:avLst/>
              <a:gdLst/>
              <a:ahLst/>
              <a:cxnLst/>
              <a:rect l="l" t="t" r="r" b="b"/>
              <a:pathLst>
                <a:path w="86168" h="140033">
                  <a:moveTo>
                    <a:pt x="0" y="0"/>
                  </a:moveTo>
                  <a:lnTo>
                    <a:pt x="86168" y="0"/>
                  </a:lnTo>
                  <a:lnTo>
                    <a:pt x="86168" y="140033"/>
                  </a:lnTo>
                  <a:lnTo>
                    <a:pt x="0" y="140033"/>
                  </a:lnTo>
                  <a:close/>
                </a:path>
              </a:pathLst>
            </a:custGeom>
            <a:solidFill>
              <a:srgbClr val="1919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0" y="-66675"/>
              <a:ext cx="86168" cy="206708"/>
            </a:xfrm>
            <a:prstGeom prst="rect">
              <a:avLst/>
            </a:prstGeom>
          </p:spPr>
          <p:txBody>
            <a:bodyPr lIns="132292" tIns="132292" rIns="132292" bIns="132292" rtlCol="0" anchor="ctr"/>
            <a:lstStyle/>
            <a:p>
              <a:pPr algn="ctr">
                <a:lnSpc>
                  <a:spcPts val="4893"/>
                </a:lnSpc>
              </a:pPr>
              <a:endParaRPr/>
            </a:p>
          </p:txBody>
        </p:sp>
      </p:grpSp>
      <p:grpSp>
        <p:nvGrpSpPr>
          <p:cNvPr id="58" name="Group 58"/>
          <p:cNvGrpSpPr/>
          <p:nvPr/>
        </p:nvGrpSpPr>
        <p:grpSpPr>
          <a:xfrm rot="-10800000">
            <a:off x="8580014" y="23220800"/>
            <a:ext cx="688232" cy="688232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132292" tIns="132292" rIns="132292" bIns="132292" rtlCol="0" anchor="ctr"/>
            <a:lstStyle/>
            <a:p>
              <a:pPr algn="ctr">
                <a:lnSpc>
                  <a:spcPts val="692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1" name="Group 61"/>
          <p:cNvGrpSpPr/>
          <p:nvPr/>
        </p:nvGrpSpPr>
        <p:grpSpPr>
          <a:xfrm rot="-10800000">
            <a:off x="10714675" y="23220800"/>
            <a:ext cx="688232" cy="688232"/>
            <a:chOff x="0" y="0"/>
            <a:chExt cx="812800" cy="81280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132292" tIns="132292" rIns="132292" bIns="132292" rtlCol="0" anchor="ctr"/>
            <a:lstStyle/>
            <a:p>
              <a:pPr algn="ctr">
                <a:lnSpc>
                  <a:spcPts val="692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4" name="Group 64"/>
          <p:cNvGrpSpPr/>
          <p:nvPr/>
        </p:nvGrpSpPr>
        <p:grpSpPr>
          <a:xfrm rot="-10800000">
            <a:off x="12849337" y="23220800"/>
            <a:ext cx="688232" cy="688232"/>
            <a:chOff x="0" y="0"/>
            <a:chExt cx="812800" cy="812800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132292" tIns="132292" rIns="132292" bIns="132292" rtlCol="0" anchor="ctr"/>
            <a:lstStyle/>
            <a:p>
              <a:pPr algn="ctr">
                <a:lnSpc>
                  <a:spcPts val="692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7" name="Group 67"/>
          <p:cNvGrpSpPr/>
          <p:nvPr/>
        </p:nvGrpSpPr>
        <p:grpSpPr>
          <a:xfrm rot="-10800000">
            <a:off x="14983999" y="23220800"/>
            <a:ext cx="688232" cy="688232"/>
            <a:chOff x="0" y="0"/>
            <a:chExt cx="812800" cy="812800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132292" tIns="132292" rIns="132292" bIns="132292" rtlCol="0" anchor="ctr"/>
            <a:lstStyle/>
            <a:p>
              <a:pPr algn="ctr">
                <a:lnSpc>
                  <a:spcPts val="692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0" name="Group 70"/>
          <p:cNvGrpSpPr/>
          <p:nvPr/>
        </p:nvGrpSpPr>
        <p:grpSpPr>
          <a:xfrm rot="-10800000">
            <a:off x="17118661" y="23220800"/>
            <a:ext cx="688232" cy="688232"/>
            <a:chOff x="0" y="0"/>
            <a:chExt cx="812800" cy="812800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132292" tIns="132292" rIns="132292" bIns="132292" rtlCol="0" anchor="ctr"/>
            <a:lstStyle/>
            <a:p>
              <a:pPr algn="ctr">
                <a:lnSpc>
                  <a:spcPts val="692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3" name="Group 73"/>
          <p:cNvGrpSpPr/>
          <p:nvPr/>
        </p:nvGrpSpPr>
        <p:grpSpPr>
          <a:xfrm rot="-10800000">
            <a:off x="19253323" y="23220800"/>
            <a:ext cx="688232" cy="688232"/>
            <a:chOff x="0" y="0"/>
            <a:chExt cx="812800" cy="812800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132292" tIns="132292" rIns="132292" bIns="132292" rtlCol="0" anchor="ctr"/>
            <a:lstStyle/>
            <a:p>
              <a:pPr algn="ctr">
                <a:lnSpc>
                  <a:spcPts val="692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6" name="Group 76"/>
          <p:cNvGrpSpPr/>
          <p:nvPr/>
        </p:nvGrpSpPr>
        <p:grpSpPr>
          <a:xfrm rot="-10800000">
            <a:off x="21387985" y="23206734"/>
            <a:ext cx="688232" cy="688232"/>
            <a:chOff x="0" y="0"/>
            <a:chExt cx="812800" cy="812800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132292" tIns="132292" rIns="132292" bIns="132292" rtlCol="0" anchor="ctr"/>
            <a:lstStyle/>
            <a:p>
              <a:pPr algn="ctr">
                <a:lnSpc>
                  <a:spcPts val="692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9" name="Group 79"/>
          <p:cNvGrpSpPr/>
          <p:nvPr/>
        </p:nvGrpSpPr>
        <p:grpSpPr>
          <a:xfrm rot="-10800000">
            <a:off x="23522647" y="23206734"/>
            <a:ext cx="688232" cy="688232"/>
            <a:chOff x="0" y="0"/>
            <a:chExt cx="812800" cy="812800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TextBox 81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132292" tIns="132292" rIns="132292" bIns="132292" rtlCol="0" anchor="ctr"/>
            <a:lstStyle/>
            <a:p>
              <a:pPr algn="ctr">
                <a:lnSpc>
                  <a:spcPts val="692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2" name="Group 82"/>
          <p:cNvGrpSpPr/>
          <p:nvPr/>
        </p:nvGrpSpPr>
        <p:grpSpPr>
          <a:xfrm rot="-10800000">
            <a:off x="25657309" y="23206734"/>
            <a:ext cx="688232" cy="688232"/>
            <a:chOff x="0" y="0"/>
            <a:chExt cx="812800" cy="812800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132292" tIns="132292" rIns="132292" bIns="132292" rtlCol="0" anchor="ctr"/>
            <a:lstStyle/>
            <a:p>
              <a:pPr algn="ctr">
                <a:lnSpc>
                  <a:spcPts val="692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5" name="Group 85"/>
          <p:cNvGrpSpPr/>
          <p:nvPr/>
        </p:nvGrpSpPr>
        <p:grpSpPr>
          <a:xfrm rot="-10800000">
            <a:off x="27791970" y="23206734"/>
            <a:ext cx="688232" cy="688232"/>
            <a:chOff x="0" y="0"/>
            <a:chExt cx="812800" cy="812800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TextBox 87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132292" tIns="132292" rIns="132292" bIns="132292" rtlCol="0" anchor="ctr"/>
            <a:lstStyle/>
            <a:p>
              <a:pPr algn="ctr">
                <a:lnSpc>
                  <a:spcPts val="692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8" name="Group 88"/>
          <p:cNvGrpSpPr/>
          <p:nvPr/>
        </p:nvGrpSpPr>
        <p:grpSpPr>
          <a:xfrm rot="-10800000">
            <a:off x="29926632" y="23206734"/>
            <a:ext cx="688232" cy="688232"/>
            <a:chOff x="0" y="0"/>
            <a:chExt cx="812800" cy="812800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TextBox 90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132292" tIns="132292" rIns="132292" bIns="132292" rtlCol="0" anchor="ctr"/>
            <a:lstStyle/>
            <a:p>
              <a:pPr algn="ctr">
                <a:lnSpc>
                  <a:spcPts val="692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1" name="Group 91"/>
          <p:cNvGrpSpPr/>
          <p:nvPr/>
        </p:nvGrpSpPr>
        <p:grpSpPr>
          <a:xfrm rot="-10800000">
            <a:off x="32061294" y="23206734"/>
            <a:ext cx="688232" cy="688232"/>
            <a:chOff x="0" y="0"/>
            <a:chExt cx="812800" cy="812800"/>
          </a:xfrm>
        </p:grpSpPr>
        <p:sp>
          <p:nvSpPr>
            <p:cNvPr id="92" name="Freeform 9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TextBox 93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132292" tIns="132292" rIns="132292" bIns="132292" rtlCol="0" anchor="ctr"/>
            <a:lstStyle/>
            <a:p>
              <a:pPr algn="ctr">
                <a:lnSpc>
                  <a:spcPts val="692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4" name="Group 94"/>
          <p:cNvGrpSpPr/>
          <p:nvPr/>
        </p:nvGrpSpPr>
        <p:grpSpPr>
          <a:xfrm>
            <a:off x="7817744" y="22395317"/>
            <a:ext cx="2339198" cy="2339198"/>
            <a:chOff x="0" y="0"/>
            <a:chExt cx="812800" cy="812800"/>
          </a:xfrm>
        </p:grpSpPr>
        <p:sp>
          <p:nvSpPr>
            <p:cNvPr id="95" name="Freeform 9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0000"/>
            </a:solidFill>
            <a:ln w="76200" cap="sq">
              <a:solidFill>
                <a:srgbClr val="FF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TextBox 96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132292" tIns="132292" rIns="132292" bIns="132292" rtlCol="0" anchor="ctr"/>
            <a:lstStyle/>
            <a:p>
              <a:pPr algn="ctr">
                <a:lnSpc>
                  <a:spcPts val="692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7" name="Freeform 97"/>
          <p:cNvSpPr/>
          <p:nvPr/>
        </p:nvSpPr>
        <p:spPr>
          <a:xfrm>
            <a:off x="7683146" y="5003368"/>
            <a:ext cx="1793734" cy="1793734"/>
          </a:xfrm>
          <a:custGeom>
            <a:avLst/>
            <a:gdLst/>
            <a:ahLst/>
            <a:cxnLst/>
            <a:rect l="l" t="t" r="r" b="b"/>
            <a:pathLst>
              <a:path w="1793734" h="1793734">
                <a:moveTo>
                  <a:pt x="0" y="0"/>
                </a:moveTo>
                <a:lnTo>
                  <a:pt x="1793735" y="0"/>
                </a:lnTo>
                <a:lnTo>
                  <a:pt x="1793735" y="1793735"/>
                </a:lnTo>
                <a:lnTo>
                  <a:pt x="0" y="17937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8" name="Freeform 98"/>
          <p:cNvSpPr/>
          <p:nvPr/>
        </p:nvSpPr>
        <p:spPr>
          <a:xfrm>
            <a:off x="14608677" y="4789951"/>
            <a:ext cx="2201744" cy="2201744"/>
          </a:xfrm>
          <a:custGeom>
            <a:avLst/>
            <a:gdLst/>
            <a:ahLst/>
            <a:cxnLst/>
            <a:rect l="l" t="t" r="r" b="b"/>
            <a:pathLst>
              <a:path w="2201744" h="2201744">
                <a:moveTo>
                  <a:pt x="0" y="0"/>
                </a:moveTo>
                <a:lnTo>
                  <a:pt x="2201744" y="0"/>
                </a:lnTo>
                <a:lnTo>
                  <a:pt x="2201744" y="2201744"/>
                </a:lnTo>
                <a:lnTo>
                  <a:pt x="0" y="22017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9" name="Freeform 99"/>
          <p:cNvSpPr/>
          <p:nvPr/>
        </p:nvSpPr>
        <p:spPr>
          <a:xfrm>
            <a:off x="21577274" y="4710596"/>
            <a:ext cx="2360454" cy="2360454"/>
          </a:xfrm>
          <a:custGeom>
            <a:avLst/>
            <a:gdLst/>
            <a:ahLst/>
            <a:cxnLst/>
            <a:rect l="l" t="t" r="r" b="b"/>
            <a:pathLst>
              <a:path w="2360454" h="2360454">
                <a:moveTo>
                  <a:pt x="0" y="0"/>
                </a:moveTo>
                <a:lnTo>
                  <a:pt x="2360454" y="0"/>
                </a:lnTo>
                <a:lnTo>
                  <a:pt x="2360454" y="2360454"/>
                </a:lnTo>
                <a:lnTo>
                  <a:pt x="0" y="23604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0" name="Freeform 100"/>
          <p:cNvSpPr/>
          <p:nvPr/>
        </p:nvSpPr>
        <p:spPr>
          <a:xfrm>
            <a:off x="39256158" y="9215007"/>
            <a:ext cx="2435556" cy="2435556"/>
          </a:xfrm>
          <a:custGeom>
            <a:avLst/>
            <a:gdLst/>
            <a:ahLst/>
            <a:cxnLst/>
            <a:rect l="l" t="t" r="r" b="b"/>
            <a:pathLst>
              <a:path w="2435556" h="2435556">
                <a:moveTo>
                  <a:pt x="0" y="0"/>
                </a:moveTo>
                <a:lnTo>
                  <a:pt x="2435556" y="0"/>
                </a:lnTo>
                <a:lnTo>
                  <a:pt x="2435556" y="2435556"/>
                </a:lnTo>
                <a:lnTo>
                  <a:pt x="0" y="24355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1" name="Freeform 101"/>
          <p:cNvSpPr/>
          <p:nvPr/>
        </p:nvSpPr>
        <p:spPr>
          <a:xfrm>
            <a:off x="35533716" y="14438059"/>
            <a:ext cx="2373003" cy="661475"/>
          </a:xfrm>
          <a:custGeom>
            <a:avLst/>
            <a:gdLst/>
            <a:ahLst/>
            <a:cxnLst/>
            <a:rect l="l" t="t" r="r" b="b"/>
            <a:pathLst>
              <a:path w="2373003" h="661475">
                <a:moveTo>
                  <a:pt x="0" y="0"/>
                </a:moveTo>
                <a:lnTo>
                  <a:pt x="2373003" y="0"/>
                </a:lnTo>
                <a:lnTo>
                  <a:pt x="2373003" y="661475"/>
                </a:lnTo>
                <a:lnTo>
                  <a:pt x="0" y="6614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2" name="Freeform 102"/>
          <p:cNvSpPr/>
          <p:nvPr/>
        </p:nvSpPr>
        <p:spPr>
          <a:xfrm>
            <a:off x="28564117" y="13754838"/>
            <a:ext cx="1933338" cy="1933338"/>
          </a:xfrm>
          <a:custGeom>
            <a:avLst/>
            <a:gdLst/>
            <a:ahLst/>
            <a:cxnLst/>
            <a:rect l="l" t="t" r="r" b="b"/>
            <a:pathLst>
              <a:path w="1933338" h="1933338">
                <a:moveTo>
                  <a:pt x="0" y="0"/>
                </a:moveTo>
                <a:lnTo>
                  <a:pt x="1933338" y="0"/>
                </a:lnTo>
                <a:lnTo>
                  <a:pt x="1933338" y="1933338"/>
                </a:lnTo>
                <a:lnTo>
                  <a:pt x="0" y="19333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3" name="Freeform 103"/>
          <p:cNvSpPr/>
          <p:nvPr/>
        </p:nvSpPr>
        <p:spPr>
          <a:xfrm>
            <a:off x="21534752" y="13736790"/>
            <a:ext cx="1933338" cy="1933338"/>
          </a:xfrm>
          <a:custGeom>
            <a:avLst/>
            <a:gdLst/>
            <a:ahLst/>
            <a:cxnLst/>
            <a:rect l="l" t="t" r="r" b="b"/>
            <a:pathLst>
              <a:path w="1933338" h="1933338">
                <a:moveTo>
                  <a:pt x="0" y="0"/>
                </a:moveTo>
                <a:lnTo>
                  <a:pt x="1933338" y="0"/>
                </a:lnTo>
                <a:lnTo>
                  <a:pt x="1933338" y="1933338"/>
                </a:lnTo>
                <a:lnTo>
                  <a:pt x="0" y="19333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4" name="Freeform 104"/>
          <p:cNvSpPr/>
          <p:nvPr/>
        </p:nvSpPr>
        <p:spPr>
          <a:xfrm>
            <a:off x="14269373" y="13754838"/>
            <a:ext cx="1933338" cy="1933338"/>
          </a:xfrm>
          <a:custGeom>
            <a:avLst/>
            <a:gdLst/>
            <a:ahLst/>
            <a:cxnLst/>
            <a:rect l="l" t="t" r="r" b="b"/>
            <a:pathLst>
              <a:path w="1933338" h="1933338">
                <a:moveTo>
                  <a:pt x="0" y="0"/>
                </a:moveTo>
                <a:lnTo>
                  <a:pt x="1933338" y="0"/>
                </a:lnTo>
                <a:lnTo>
                  <a:pt x="1933338" y="1933338"/>
                </a:lnTo>
                <a:lnTo>
                  <a:pt x="0" y="19333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5" name="Freeform 105"/>
          <p:cNvSpPr/>
          <p:nvPr/>
        </p:nvSpPr>
        <p:spPr>
          <a:xfrm>
            <a:off x="28477766" y="5461258"/>
            <a:ext cx="2059720" cy="877956"/>
          </a:xfrm>
          <a:custGeom>
            <a:avLst/>
            <a:gdLst/>
            <a:ahLst/>
            <a:cxnLst/>
            <a:rect l="l" t="t" r="r" b="b"/>
            <a:pathLst>
              <a:path w="2059720" h="877956">
                <a:moveTo>
                  <a:pt x="0" y="0"/>
                </a:moveTo>
                <a:lnTo>
                  <a:pt x="2059720" y="0"/>
                </a:lnTo>
                <a:lnTo>
                  <a:pt x="2059720" y="877956"/>
                </a:lnTo>
                <a:lnTo>
                  <a:pt x="0" y="87795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6" name="TextBox 106"/>
          <p:cNvSpPr txBox="1"/>
          <p:nvPr/>
        </p:nvSpPr>
        <p:spPr>
          <a:xfrm>
            <a:off x="8121596" y="262893"/>
            <a:ext cx="31144906" cy="2874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60"/>
              </a:lnSpc>
            </a:pPr>
            <a:r>
              <a:rPr lang="en-US" sz="9114" b="1">
                <a:solidFill>
                  <a:srgbClr val="FFFFFF"/>
                </a:solidFill>
                <a:latin typeface="Lato 1 Heavy"/>
                <a:ea typeface="Lato 1 Heavy"/>
                <a:cs typeface="Lato 1 Heavy"/>
                <a:sym typeface="Lato 1 Heavy"/>
              </a:rPr>
              <a:t>CONFIRMED EXPLOITATION</a:t>
            </a:r>
          </a:p>
          <a:p>
            <a:pPr algn="ctr">
              <a:lnSpc>
                <a:spcPts val="10208"/>
              </a:lnSpc>
            </a:pPr>
            <a:r>
              <a:rPr lang="en-US" sz="7291">
                <a:solidFill>
                  <a:srgbClr val="FFFFFF"/>
                </a:solidFill>
                <a:latin typeface="Lato 1"/>
                <a:ea typeface="Lato 1"/>
                <a:cs typeface="Lato 1"/>
                <a:sym typeface="Lato 1"/>
              </a:rPr>
              <a:t>2025 YEAR-TO-DATE (01/01-01/15/2025)</a:t>
            </a:r>
          </a:p>
        </p:txBody>
      </p:sp>
      <p:sp>
        <p:nvSpPr>
          <p:cNvPr id="107" name="TextBox 107"/>
          <p:cNvSpPr txBox="1"/>
          <p:nvPr/>
        </p:nvSpPr>
        <p:spPr>
          <a:xfrm>
            <a:off x="6364552" y="3761781"/>
            <a:ext cx="4342564" cy="697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8"/>
              </a:lnSpc>
            </a:pPr>
            <a:r>
              <a:rPr lang="en-US" sz="4099" b="1">
                <a:solidFill>
                  <a:srgbClr val="FFFFFF"/>
                </a:solidFill>
                <a:latin typeface="Lato 1 Bold"/>
                <a:ea typeface="Lato 1 Bold"/>
                <a:cs typeface="Lato 1 Bold"/>
                <a:sym typeface="Lato 1 Bold"/>
              </a:rPr>
              <a:t>01/02</a:t>
            </a:r>
          </a:p>
        </p:txBody>
      </p:sp>
      <p:sp>
        <p:nvSpPr>
          <p:cNvPr id="108" name="TextBox 108"/>
          <p:cNvSpPr txBox="1"/>
          <p:nvPr/>
        </p:nvSpPr>
        <p:spPr>
          <a:xfrm>
            <a:off x="5859733" y="7123902"/>
            <a:ext cx="5612674" cy="1731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18"/>
              </a:lnSpc>
            </a:pPr>
            <a:r>
              <a:rPr lang="en-US" sz="5084" b="1">
                <a:solidFill>
                  <a:srgbClr val="FFFFFF"/>
                </a:solidFill>
                <a:latin typeface="Lato 1 Heavy"/>
                <a:ea typeface="Lato 1 Heavy"/>
                <a:cs typeface="Lato 1 Heavy"/>
                <a:sym typeface="Lato 1 Heavy"/>
              </a:rPr>
              <a:t>Xiaomi Mi</a:t>
            </a:r>
          </a:p>
          <a:p>
            <a:pPr algn="ctr">
              <a:lnSpc>
                <a:spcPts val="7118"/>
              </a:lnSpc>
            </a:pPr>
            <a:r>
              <a:rPr lang="en-US" sz="5084" b="1">
                <a:solidFill>
                  <a:srgbClr val="FFFFFF"/>
                </a:solidFill>
                <a:latin typeface="Lato 1 Heavy"/>
                <a:ea typeface="Lato 1 Heavy"/>
                <a:cs typeface="Lato 1 Heavy"/>
                <a:sym typeface="Lato 1 Heavy"/>
              </a:rPr>
              <a:t>WiFi R3G</a:t>
            </a:r>
          </a:p>
        </p:txBody>
      </p:sp>
      <p:sp>
        <p:nvSpPr>
          <p:cNvPr id="109" name="TextBox 109"/>
          <p:cNvSpPr txBox="1"/>
          <p:nvPr/>
        </p:nvSpPr>
        <p:spPr>
          <a:xfrm>
            <a:off x="5799198" y="8949900"/>
            <a:ext cx="5612674" cy="2458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3"/>
              </a:lnSpc>
            </a:pPr>
            <a:r>
              <a:rPr lang="en-US" sz="3495">
                <a:solidFill>
                  <a:srgbClr val="FFFFFF"/>
                </a:solidFill>
                <a:latin typeface="Lato 2"/>
                <a:ea typeface="Lato 2"/>
                <a:cs typeface="Lato 2"/>
                <a:sym typeface="Lato 2"/>
              </a:rPr>
              <a:t>CVE-2019-18371</a:t>
            </a:r>
          </a:p>
          <a:p>
            <a:pPr algn="ctr">
              <a:lnSpc>
                <a:spcPts val="4893"/>
              </a:lnSpc>
            </a:pPr>
            <a:r>
              <a:rPr lang="en-US" sz="3495">
                <a:solidFill>
                  <a:srgbClr val="FFFFFF"/>
                </a:solidFill>
                <a:latin typeface="Lato 2"/>
                <a:ea typeface="Lato 2"/>
                <a:cs typeface="Lato 2"/>
                <a:sym typeface="Lato 2"/>
              </a:rPr>
              <a:t>Source: Shadow Server</a:t>
            </a:r>
          </a:p>
          <a:p>
            <a:pPr algn="ctr">
              <a:lnSpc>
                <a:spcPts val="4893"/>
              </a:lnSpc>
            </a:pPr>
            <a:r>
              <a:rPr lang="en-US" sz="3495">
                <a:solidFill>
                  <a:srgbClr val="FEBA46"/>
                </a:solidFill>
                <a:latin typeface="Lato 2"/>
                <a:ea typeface="Lato 2"/>
                <a:cs typeface="Lato 2"/>
                <a:sym typeface="Lato 2"/>
              </a:rPr>
              <a:t>CVSS-BT: 7.5 </a:t>
            </a:r>
          </a:p>
          <a:p>
            <a:pPr algn="ctr">
              <a:lnSpc>
                <a:spcPts val="4893"/>
              </a:lnSpc>
            </a:pPr>
            <a:r>
              <a:rPr lang="en-US" sz="3495">
                <a:solidFill>
                  <a:srgbClr val="00C893"/>
                </a:solidFill>
                <a:latin typeface="Lato 2"/>
                <a:ea typeface="Lato 2"/>
                <a:cs typeface="Lato 2"/>
                <a:sym typeface="Lato 2"/>
              </a:rPr>
              <a:t>EPSS: 3.37%</a:t>
            </a:r>
          </a:p>
        </p:txBody>
      </p:sp>
      <p:sp>
        <p:nvSpPr>
          <p:cNvPr id="110" name="TextBox 110"/>
          <p:cNvSpPr txBox="1"/>
          <p:nvPr/>
        </p:nvSpPr>
        <p:spPr>
          <a:xfrm>
            <a:off x="27487725" y="12720456"/>
            <a:ext cx="4039803" cy="645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8"/>
              </a:lnSpc>
            </a:pPr>
            <a:r>
              <a:rPr lang="en-US" sz="3813" b="1">
                <a:solidFill>
                  <a:srgbClr val="FFFFFF"/>
                </a:solidFill>
                <a:latin typeface="Lato 1 Bold"/>
                <a:ea typeface="Lato 1 Bold"/>
                <a:cs typeface="Lato 1 Bold"/>
                <a:sym typeface="Lato 1 Bold"/>
              </a:rPr>
              <a:t>1/14</a:t>
            </a:r>
          </a:p>
        </p:txBody>
      </p:sp>
      <p:sp>
        <p:nvSpPr>
          <p:cNvPr id="111" name="TextBox 111"/>
          <p:cNvSpPr txBox="1"/>
          <p:nvPr/>
        </p:nvSpPr>
        <p:spPr>
          <a:xfrm>
            <a:off x="12751309" y="7123902"/>
            <a:ext cx="5612674" cy="1731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18"/>
              </a:lnSpc>
            </a:pPr>
            <a:r>
              <a:rPr lang="en-US" sz="5084" b="1">
                <a:solidFill>
                  <a:srgbClr val="FFFFFF"/>
                </a:solidFill>
                <a:latin typeface="Lato 1 Heavy"/>
                <a:ea typeface="Lato 1 Heavy"/>
                <a:cs typeface="Lato 1 Heavy"/>
                <a:sym typeface="Lato 1 Heavy"/>
              </a:rPr>
              <a:t>Aviatri</a:t>
            </a:r>
          </a:p>
          <a:p>
            <a:pPr algn="ctr">
              <a:lnSpc>
                <a:spcPts val="7118"/>
              </a:lnSpc>
            </a:pPr>
            <a:r>
              <a:rPr lang="en-US" sz="5084" b="1">
                <a:solidFill>
                  <a:srgbClr val="FFFFFF"/>
                </a:solidFill>
                <a:latin typeface="Lato 1 Heavy"/>
                <a:ea typeface="Lato 1 Heavy"/>
                <a:cs typeface="Lato 1 Heavy"/>
                <a:sym typeface="Lato 1 Heavy"/>
              </a:rPr>
              <a:t>Controller</a:t>
            </a:r>
          </a:p>
        </p:txBody>
      </p:sp>
      <p:sp>
        <p:nvSpPr>
          <p:cNvPr id="112" name="TextBox 112"/>
          <p:cNvSpPr txBox="1"/>
          <p:nvPr/>
        </p:nvSpPr>
        <p:spPr>
          <a:xfrm>
            <a:off x="26724449" y="16361160"/>
            <a:ext cx="5612674" cy="1731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18"/>
              </a:lnSpc>
            </a:pPr>
            <a:r>
              <a:rPr lang="en-US" sz="5084" b="1">
                <a:solidFill>
                  <a:srgbClr val="FFFFFF"/>
                </a:solidFill>
                <a:latin typeface="Lato 1 Heavy"/>
                <a:ea typeface="Lato 1 Heavy"/>
                <a:cs typeface="Lato 1 Heavy"/>
                <a:sym typeface="Lato 1 Heavy"/>
              </a:rPr>
              <a:t>Microsoft</a:t>
            </a:r>
          </a:p>
          <a:p>
            <a:pPr algn="ctr">
              <a:lnSpc>
                <a:spcPts val="7118"/>
              </a:lnSpc>
            </a:pPr>
            <a:r>
              <a:rPr lang="en-US" sz="5084" b="1">
                <a:solidFill>
                  <a:srgbClr val="FFFFFF"/>
                </a:solidFill>
                <a:latin typeface="Lato 1 Heavy"/>
                <a:ea typeface="Lato 1 Heavy"/>
                <a:cs typeface="Lato 1 Heavy"/>
                <a:sym typeface="Lato 1 Heavy"/>
              </a:rPr>
              <a:t>Windows Hyper-V</a:t>
            </a:r>
          </a:p>
        </p:txBody>
      </p:sp>
      <p:sp>
        <p:nvSpPr>
          <p:cNvPr id="113" name="TextBox 113"/>
          <p:cNvSpPr txBox="1"/>
          <p:nvPr/>
        </p:nvSpPr>
        <p:spPr>
          <a:xfrm>
            <a:off x="12751309" y="8949900"/>
            <a:ext cx="5612674" cy="2458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3"/>
              </a:lnSpc>
            </a:pPr>
            <a:r>
              <a:rPr lang="en-US" sz="3495">
                <a:solidFill>
                  <a:srgbClr val="FFFFFF"/>
                </a:solidFill>
                <a:latin typeface="Lato 2"/>
                <a:ea typeface="Lato 2"/>
                <a:cs typeface="Lato 2"/>
                <a:sym typeface="Lato 2"/>
              </a:rPr>
              <a:t>CVE-2024-50603</a:t>
            </a:r>
          </a:p>
          <a:p>
            <a:pPr algn="ctr">
              <a:lnSpc>
                <a:spcPts val="4893"/>
              </a:lnSpc>
            </a:pPr>
            <a:r>
              <a:rPr lang="en-US" sz="3495">
                <a:solidFill>
                  <a:srgbClr val="FFFFFF"/>
                </a:solidFill>
                <a:latin typeface="Lato 2"/>
                <a:ea typeface="Lato 2"/>
                <a:cs typeface="Lato 2"/>
                <a:sym typeface="Lato 2"/>
              </a:rPr>
              <a:t>Source: Aviatrix / Wiz</a:t>
            </a:r>
          </a:p>
          <a:p>
            <a:pPr algn="ctr">
              <a:lnSpc>
                <a:spcPts val="4893"/>
              </a:lnSpc>
            </a:pPr>
            <a:r>
              <a:rPr lang="en-US" sz="3495">
                <a:solidFill>
                  <a:srgbClr val="DE425B"/>
                </a:solidFill>
                <a:latin typeface="Lato 2"/>
                <a:ea typeface="Lato 2"/>
                <a:cs typeface="Lato 2"/>
                <a:sym typeface="Lato 2"/>
              </a:rPr>
              <a:t>CVSS-BT: 10</a:t>
            </a:r>
          </a:p>
          <a:p>
            <a:pPr algn="ctr">
              <a:lnSpc>
                <a:spcPts val="4893"/>
              </a:lnSpc>
            </a:pPr>
            <a:r>
              <a:rPr lang="en-US" sz="3495">
                <a:solidFill>
                  <a:srgbClr val="00C893"/>
                </a:solidFill>
                <a:latin typeface="Lato 2"/>
                <a:ea typeface="Lato 2"/>
                <a:cs typeface="Lato 2"/>
                <a:sym typeface="Lato 2"/>
              </a:rPr>
              <a:t>EPSS: 0.96%</a:t>
            </a:r>
          </a:p>
        </p:txBody>
      </p:sp>
      <p:sp>
        <p:nvSpPr>
          <p:cNvPr id="114" name="TextBox 114"/>
          <p:cNvSpPr txBox="1"/>
          <p:nvPr/>
        </p:nvSpPr>
        <p:spPr>
          <a:xfrm>
            <a:off x="26724449" y="18323288"/>
            <a:ext cx="5612674" cy="2458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3"/>
              </a:lnSpc>
            </a:pPr>
            <a:r>
              <a:rPr lang="en-US" sz="3495">
                <a:solidFill>
                  <a:srgbClr val="FFFFFF"/>
                </a:solidFill>
                <a:latin typeface="Lato 2"/>
                <a:ea typeface="Lato 2"/>
                <a:cs typeface="Lato 2"/>
                <a:sym typeface="Lato 2"/>
              </a:rPr>
              <a:t>CVE-2025-21333</a:t>
            </a:r>
          </a:p>
          <a:p>
            <a:pPr algn="ctr">
              <a:lnSpc>
                <a:spcPts val="4893"/>
              </a:lnSpc>
            </a:pPr>
            <a:r>
              <a:rPr lang="en-US" sz="3495">
                <a:solidFill>
                  <a:srgbClr val="FFFFFF"/>
                </a:solidFill>
                <a:latin typeface="Lato 2"/>
                <a:ea typeface="Lato 2"/>
                <a:cs typeface="Lato 2"/>
                <a:sym typeface="Lato 2"/>
              </a:rPr>
              <a:t>Source: Microsoft</a:t>
            </a:r>
          </a:p>
          <a:p>
            <a:pPr algn="ctr">
              <a:lnSpc>
                <a:spcPts val="4893"/>
              </a:lnSpc>
            </a:pPr>
            <a:r>
              <a:rPr lang="en-US" sz="3495">
                <a:solidFill>
                  <a:srgbClr val="FEBA46"/>
                </a:solidFill>
                <a:latin typeface="Lato 2"/>
                <a:ea typeface="Lato 2"/>
                <a:cs typeface="Lato 2"/>
                <a:sym typeface="Lato 2"/>
              </a:rPr>
              <a:t>CVSS-BT: 7.8</a:t>
            </a:r>
          </a:p>
          <a:p>
            <a:pPr algn="ctr">
              <a:lnSpc>
                <a:spcPts val="4893"/>
              </a:lnSpc>
            </a:pPr>
            <a:r>
              <a:rPr lang="en-US" sz="3495">
                <a:solidFill>
                  <a:srgbClr val="00C893"/>
                </a:solidFill>
                <a:latin typeface="Lato 2"/>
                <a:ea typeface="Lato 2"/>
                <a:cs typeface="Lato 2"/>
                <a:sym typeface="Lato 2"/>
              </a:rPr>
              <a:t>EPSS: 0.14%</a:t>
            </a:r>
          </a:p>
        </p:txBody>
      </p:sp>
      <p:sp>
        <p:nvSpPr>
          <p:cNvPr id="115" name="TextBox 115"/>
          <p:cNvSpPr txBox="1"/>
          <p:nvPr/>
        </p:nvSpPr>
        <p:spPr>
          <a:xfrm>
            <a:off x="19808612" y="7091444"/>
            <a:ext cx="5897777" cy="1731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18"/>
              </a:lnSpc>
            </a:pPr>
            <a:r>
              <a:rPr lang="en-US" sz="5084" b="1">
                <a:solidFill>
                  <a:srgbClr val="FFFFFF"/>
                </a:solidFill>
                <a:latin typeface="Lato 1 Heavy"/>
                <a:ea typeface="Lato 1 Heavy"/>
                <a:cs typeface="Lato 1 Heavy"/>
                <a:sym typeface="Lato 1 Heavy"/>
              </a:rPr>
              <a:t>Mitel</a:t>
            </a:r>
          </a:p>
          <a:p>
            <a:pPr algn="ctr">
              <a:lnSpc>
                <a:spcPts val="7118"/>
              </a:lnSpc>
            </a:pPr>
            <a:r>
              <a:rPr lang="en-US" sz="5084" b="1">
                <a:solidFill>
                  <a:srgbClr val="FFFFFF"/>
                </a:solidFill>
                <a:latin typeface="Lato 1 Heavy"/>
                <a:ea typeface="Lato 1 Heavy"/>
                <a:cs typeface="Lato 1 Heavy"/>
                <a:sym typeface="Lato 1 Heavy"/>
              </a:rPr>
              <a:t>MiCollab</a:t>
            </a:r>
          </a:p>
        </p:txBody>
      </p:sp>
      <p:sp>
        <p:nvSpPr>
          <p:cNvPr id="116" name="TextBox 116"/>
          <p:cNvSpPr txBox="1"/>
          <p:nvPr/>
        </p:nvSpPr>
        <p:spPr>
          <a:xfrm>
            <a:off x="33699159" y="16361160"/>
            <a:ext cx="5612674" cy="1731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18"/>
              </a:lnSpc>
            </a:pPr>
            <a:r>
              <a:rPr lang="en-US" sz="5084" b="1">
                <a:solidFill>
                  <a:srgbClr val="FFFFFF"/>
                </a:solidFill>
                <a:latin typeface="Lato 1 Heavy"/>
                <a:ea typeface="Lato 1 Heavy"/>
                <a:cs typeface="Lato 1 Heavy"/>
                <a:sym typeface="Lato 1 Heavy"/>
              </a:rPr>
              <a:t>Fortinet</a:t>
            </a:r>
          </a:p>
          <a:p>
            <a:pPr algn="ctr">
              <a:lnSpc>
                <a:spcPts val="7118"/>
              </a:lnSpc>
            </a:pPr>
            <a:r>
              <a:rPr lang="en-US" sz="5084" b="1">
                <a:solidFill>
                  <a:srgbClr val="FFFFFF"/>
                </a:solidFill>
                <a:latin typeface="Lato 1 Heavy"/>
                <a:ea typeface="Lato 1 Heavy"/>
                <a:cs typeface="Lato 1 Heavy"/>
                <a:sym typeface="Lato 1 Heavy"/>
              </a:rPr>
              <a:t>FortiOS</a:t>
            </a:r>
          </a:p>
        </p:txBody>
      </p:sp>
      <p:sp>
        <p:nvSpPr>
          <p:cNvPr id="117" name="TextBox 117"/>
          <p:cNvSpPr txBox="1"/>
          <p:nvPr/>
        </p:nvSpPr>
        <p:spPr>
          <a:xfrm>
            <a:off x="19808612" y="8949900"/>
            <a:ext cx="5612674" cy="2458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3"/>
              </a:lnSpc>
            </a:pPr>
            <a:r>
              <a:rPr lang="en-US" sz="3495">
                <a:solidFill>
                  <a:srgbClr val="FFFFFF"/>
                </a:solidFill>
                <a:latin typeface="Lato 2"/>
                <a:ea typeface="Lato 2"/>
                <a:cs typeface="Lato 2"/>
                <a:sym typeface="Lato 2"/>
              </a:rPr>
              <a:t>CVE-2024-55550</a:t>
            </a:r>
          </a:p>
          <a:p>
            <a:pPr algn="ctr">
              <a:lnSpc>
                <a:spcPts val="4893"/>
              </a:lnSpc>
            </a:pPr>
            <a:r>
              <a:rPr lang="en-US" sz="3495">
                <a:solidFill>
                  <a:srgbClr val="FFFFFF"/>
                </a:solidFill>
                <a:latin typeface="Lato 2"/>
                <a:ea typeface="Lato 2"/>
                <a:cs typeface="Lato 2"/>
                <a:sym typeface="Lato 2"/>
              </a:rPr>
              <a:t>Source:  CISA</a:t>
            </a:r>
          </a:p>
          <a:p>
            <a:pPr algn="ctr">
              <a:lnSpc>
                <a:spcPts val="4893"/>
              </a:lnSpc>
            </a:pPr>
            <a:r>
              <a:rPr lang="en-US" sz="3495">
                <a:solidFill>
                  <a:srgbClr val="00C893"/>
                </a:solidFill>
                <a:latin typeface="Lato 2"/>
                <a:ea typeface="Lato 2"/>
                <a:cs typeface="Lato 2"/>
                <a:sym typeface="Lato 2"/>
              </a:rPr>
              <a:t>CVSS-BT: 4.4</a:t>
            </a:r>
          </a:p>
          <a:p>
            <a:pPr algn="ctr">
              <a:lnSpc>
                <a:spcPts val="4893"/>
              </a:lnSpc>
            </a:pPr>
            <a:r>
              <a:rPr lang="en-US" sz="3495">
                <a:solidFill>
                  <a:srgbClr val="FEBA46"/>
                </a:solidFill>
                <a:latin typeface="Lato 2"/>
                <a:ea typeface="Lato 2"/>
                <a:cs typeface="Lato 2"/>
                <a:sym typeface="Lato 2"/>
              </a:rPr>
              <a:t>EPSS: 42.71%</a:t>
            </a:r>
          </a:p>
        </p:txBody>
      </p:sp>
      <p:sp>
        <p:nvSpPr>
          <p:cNvPr id="118" name="TextBox 118"/>
          <p:cNvSpPr txBox="1"/>
          <p:nvPr/>
        </p:nvSpPr>
        <p:spPr>
          <a:xfrm>
            <a:off x="33775795" y="18394172"/>
            <a:ext cx="5612674" cy="2458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3"/>
              </a:lnSpc>
            </a:pPr>
            <a:r>
              <a:rPr lang="en-US" sz="3495">
                <a:solidFill>
                  <a:srgbClr val="FFFFFF"/>
                </a:solidFill>
                <a:latin typeface="Lato 2"/>
                <a:ea typeface="Lato 2"/>
                <a:cs typeface="Lato 2"/>
                <a:sym typeface="Lato 2"/>
              </a:rPr>
              <a:t>CVE-2024-55591</a:t>
            </a:r>
          </a:p>
          <a:p>
            <a:pPr algn="ctr">
              <a:lnSpc>
                <a:spcPts val="4893"/>
              </a:lnSpc>
            </a:pPr>
            <a:r>
              <a:rPr lang="en-US" sz="3495">
                <a:solidFill>
                  <a:srgbClr val="FFFFFF"/>
                </a:solidFill>
                <a:latin typeface="Lato 2"/>
                <a:ea typeface="Lato 2"/>
                <a:cs typeface="Lato 2"/>
                <a:sym typeface="Lato 2"/>
              </a:rPr>
              <a:t>Source: Fortinet</a:t>
            </a:r>
          </a:p>
          <a:p>
            <a:pPr algn="ctr">
              <a:lnSpc>
                <a:spcPts val="4893"/>
              </a:lnSpc>
            </a:pPr>
            <a:r>
              <a:rPr lang="en-US" sz="3495">
                <a:solidFill>
                  <a:srgbClr val="DE425B"/>
                </a:solidFill>
                <a:latin typeface="Lato 2"/>
                <a:ea typeface="Lato 2"/>
                <a:cs typeface="Lato 2"/>
                <a:sym typeface="Lato 2"/>
              </a:rPr>
              <a:t>CVSS-BT: 9.8</a:t>
            </a:r>
          </a:p>
          <a:p>
            <a:pPr algn="ctr">
              <a:lnSpc>
                <a:spcPts val="4893"/>
              </a:lnSpc>
            </a:pPr>
            <a:r>
              <a:rPr lang="en-US" sz="3495">
                <a:solidFill>
                  <a:srgbClr val="00C893"/>
                </a:solidFill>
                <a:latin typeface="Lato 2"/>
                <a:ea typeface="Lato 2"/>
                <a:cs typeface="Lato 2"/>
                <a:sym typeface="Lato 2"/>
              </a:rPr>
              <a:t>EPSS: 1.18%</a:t>
            </a:r>
          </a:p>
        </p:txBody>
      </p:sp>
      <p:sp>
        <p:nvSpPr>
          <p:cNvPr id="119" name="TextBox 119"/>
          <p:cNvSpPr txBox="1"/>
          <p:nvPr/>
        </p:nvSpPr>
        <p:spPr>
          <a:xfrm>
            <a:off x="27572542" y="3792629"/>
            <a:ext cx="4039803" cy="645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8"/>
              </a:lnSpc>
            </a:pPr>
            <a:r>
              <a:rPr lang="en-US" sz="3813" b="1">
                <a:solidFill>
                  <a:srgbClr val="FFFFFF"/>
                </a:solidFill>
                <a:latin typeface="Lato 1 Bold"/>
                <a:ea typeface="Lato 1 Bold"/>
                <a:cs typeface="Lato 1 Bold"/>
                <a:sym typeface="Lato 1 Bold"/>
              </a:rPr>
              <a:t>01/08</a:t>
            </a:r>
          </a:p>
        </p:txBody>
      </p:sp>
      <p:sp>
        <p:nvSpPr>
          <p:cNvPr id="120" name="TextBox 120"/>
          <p:cNvSpPr txBox="1"/>
          <p:nvPr/>
        </p:nvSpPr>
        <p:spPr>
          <a:xfrm>
            <a:off x="26786106" y="7123902"/>
            <a:ext cx="5612674" cy="1731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18"/>
              </a:lnSpc>
            </a:pPr>
            <a:r>
              <a:rPr lang="en-US" sz="5084" b="1">
                <a:solidFill>
                  <a:srgbClr val="FFFFFF"/>
                </a:solidFill>
                <a:latin typeface="Lato 1 Heavy"/>
                <a:ea typeface="Lato 1 Heavy"/>
                <a:cs typeface="Lato 1 Heavy"/>
                <a:sym typeface="Lato 1 Heavy"/>
              </a:rPr>
              <a:t>Ivanti</a:t>
            </a:r>
          </a:p>
          <a:p>
            <a:pPr algn="ctr">
              <a:lnSpc>
                <a:spcPts val="7118"/>
              </a:lnSpc>
            </a:pPr>
            <a:r>
              <a:rPr lang="en-US" sz="5084" b="1">
                <a:solidFill>
                  <a:srgbClr val="FFFFFF"/>
                </a:solidFill>
                <a:latin typeface="Lato 1 Heavy"/>
                <a:ea typeface="Lato 1 Heavy"/>
                <a:cs typeface="Lato 1 Heavy"/>
                <a:sym typeface="Lato 1 Heavy"/>
              </a:rPr>
              <a:t>Connect Secure</a:t>
            </a:r>
          </a:p>
        </p:txBody>
      </p:sp>
      <p:sp>
        <p:nvSpPr>
          <p:cNvPr id="121" name="TextBox 121"/>
          <p:cNvSpPr txBox="1"/>
          <p:nvPr/>
        </p:nvSpPr>
        <p:spPr>
          <a:xfrm>
            <a:off x="26786106" y="9018753"/>
            <a:ext cx="5612674" cy="2458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3"/>
              </a:lnSpc>
            </a:pPr>
            <a:r>
              <a:rPr lang="en-US" sz="3495">
                <a:solidFill>
                  <a:srgbClr val="FFFFFF"/>
                </a:solidFill>
                <a:latin typeface="Lato 2"/>
                <a:ea typeface="Lato 2"/>
                <a:cs typeface="Lato 2"/>
                <a:sym typeface="Lato 2"/>
              </a:rPr>
              <a:t>CVE-2025-0282</a:t>
            </a:r>
          </a:p>
          <a:p>
            <a:pPr algn="ctr">
              <a:lnSpc>
                <a:spcPts val="4893"/>
              </a:lnSpc>
            </a:pPr>
            <a:r>
              <a:rPr lang="en-US" sz="3495">
                <a:solidFill>
                  <a:srgbClr val="FFFFFF"/>
                </a:solidFill>
                <a:latin typeface="Lato 2"/>
                <a:ea typeface="Lato 2"/>
                <a:cs typeface="Lato 2"/>
                <a:sym typeface="Lato 2"/>
              </a:rPr>
              <a:t>Source: Ivanti</a:t>
            </a:r>
          </a:p>
          <a:p>
            <a:pPr algn="ctr">
              <a:lnSpc>
                <a:spcPts val="4893"/>
              </a:lnSpc>
            </a:pPr>
            <a:r>
              <a:rPr lang="en-US" sz="3495">
                <a:solidFill>
                  <a:srgbClr val="DE425B"/>
                </a:solidFill>
                <a:latin typeface="Lato 2"/>
                <a:ea typeface="Lato 2"/>
                <a:cs typeface="Lato 2"/>
                <a:sym typeface="Lato 2"/>
              </a:rPr>
              <a:t>CVSS-BT: 9</a:t>
            </a:r>
          </a:p>
          <a:p>
            <a:pPr algn="ctr">
              <a:lnSpc>
                <a:spcPts val="4893"/>
              </a:lnSpc>
            </a:pPr>
            <a:r>
              <a:rPr lang="en-US" sz="3495">
                <a:solidFill>
                  <a:srgbClr val="FEF746"/>
                </a:solidFill>
                <a:latin typeface="Lato 2"/>
                <a:ea typeface="Lato 2"/>
                <a:cs typeface="Lato 2"/>
                <a:sym typeface="Lato 2"/>
              </a:rPr>
              <a:t>EPSS: 15.33%</a:t>
            </a:r>
          </a:p>
        </p:txBody>
      </p:sp>
      <p:sp>
        <p:nvSpPr>
          <p:cNvPr id="122" name="TextBox 122"/>
          <p:cNvSpPr txBox="1"/>
          <p:nvPr/>
        </p:nvSpPr>
        <p:spPr>
          <a:xfrm>
            <a:off x="34738251" y="3792629"/>
            <a:ext cx="4039803" cy="645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8"/>
              </a:lnSpc>
            </a:pPr>
            <a:r>
              <a:rPr lang="en-US" sz="3813" b="1">
                <a:solidFill>
                  <a:srgbClr val="FFFFFF"/>
                </a:solidFill>
                <a:latin typeface="Lato 1 Bold"/>
                <a:ea typeface="Lato 1 Bold"/>
                <a:cs typeface="Lato 1 Bold"/>
                <a:sym typeface="Lato 1 Bold"/>
              </a:rPr>
              <a:t>01/08</a:t>
            </a:r>
          </a:p>
        </p:txBody>
      </p:sp>
      <p:sp>
        <p:nvSpPr>
          <p:cNvPr id="123" name="TextBox 123"/>
          <p:cNvSpPr txBox="1"/>
          <p:nvPr/>
        </p:nvSpPr>
        <p:spPr>
          <a:xfrm>
            <a:off x="13537745" y="3761781"/>
            <a:ext cx="4342564" cy="697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8"/>
              </a:lnSpc>
            </a:pPr>
            <a:r>
              <a:rPr lang="en-US" sz="4099" b="1">
                <a:solidFill>
                  <a:srgbClr val="FFFFFF"/>
                </a:solidFill>
                <a:latin typeface="Lato 1 Bold"/>
                <a:ea typeface="Lato 1 Bold"/>
                <a:cs typeface="Lato 1 Bold"/>
                <a:sym typeface="Lato 1 Bold"/>
              </a:rPr>
              <a:t>01/07</a:t>
            </a:r>
          </a:p>
        </p:txBody>
      </p:sp>
      <p:sp>
        <p:nvSpPr>
          <p:cNvPr id="124" name="TextBox 124"/>
          <p:cNvSpPr txBox="1"/>
          <p:nvPr/>
        </p:nvSpPr>
        <p:spPr>
          <a:xfrm>
            <a:off x="20664770" y="3761781"/>
            <a:ext cx="4342564" cy="697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8"/>
              </a:lnSpc>
            </a:pPr>
            <a:r>
              <a:rPr lang="en-US" sz="4099" b="1">
                <a:solidFill>
                  <a:srgbClr val="FFFFFF"/>
                </a:solidFill>
                <a:latin typeface="Lato 1 Bold"/>
                <a:ea typeface="Lato 1 Bold"/>
                <a:cs typeface="Lato 1 Bold"/>
                <a:sym typeface="Lato 1 Bold"/>
              </a:rPr>
              <a:t>01/07</a:t>
            </a:r>
          </a:p>
        </p:txBody>
      </p:sp>
      <p:sp>
        <p:nvSpPr>
          <p:cNvPr id="125" name="TextBox 125"/>
          <p:cNvSpPr txBox="1"/>
          <p:nvPr/>
        </p:nvSpPr>
        <p:spPr>
          <a:xfrm>
            <a:off x="41281758" y="8980653"/>
            <a:ext cx="5612674" cy="1731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18"/>
              </a:lnSpc>
            </a:pPr>
            <a:r>
              <a:rPr lang="en-US" sz="5084" b="1">
                <a:solidFill>
                  <a:srgbClr val="FFFFFF"/>
                </a:solidFill>
                <a:latin typeface="Lato 1 Heavy"/>
                <a:ea typeface="Lato 1 Heavy"/>
                <a:cs typeface="Lato 1 Heavy"/>
                <a:sym typeface="Lato 1 Heavy"/>
              </a:rPr>
              <a:t>Repetier</a:t>
            </a:r>
          </a:p>
          <a:p>
            <a:pPr algn="ctr">
              <a:lnSpc>
                <a:spcPts val="7118"/>
              </a:lnSpc>
            </a:pPr>
            <a:r>
              <a:rPr lang="en-US" sz="5084" b="1">
                <a:solidFill>
                  <a:srgbClr val="FFFFFF"/>
                </a:solidFill>
                <a:latin typeface="Lato 1 Heavy"/>
                <a:ea typeface="Lato 1 Heavy"/>
                <a:cs typeface="Lato 1 Heavy"/>
                <a:sym typeface="Lato 1 Heavy"/>
              </a:rPr>
              <a:t>Server</a:t>
            </a:r>
          </a:p>
        </p:txBody>
      </p:sp>
      <p:sp>
        <p:nvSpPr>
          <p:cNvPr id="126" name="TextBox 126"/>
          <p:cNvSpPr txBox="1"/>
          <p:nvPr/>
        </p:nvSpPr>
        <p:spPr>
          <a:xfrm>
            <a:off x="41691714" y="10828327"/>
            <a:ext cx="4792764" cy="2458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3"/>
              </a:lnSpc>
            </a:pPr>
            <a:r>
              <a:rPr lang="en-US" sz="3495">
                <a:solidFill>
                  <a:srgbClr val="FFFFFF"/>
                </a:solidFill>
                <a:latin typeface="Lato 2"/>
                <a:ea typeface="Lato 2"/>
                <a:cs typeface="Lato 2"/>
                <a:sym typeface="Lato 2"/>
              </a:rPr>
              <a:t>CVE-2023-31059</a:t>
            </a:r>
          </a:p>
          <a:p>
            <a:pPr algn="ctr">
              <a:lnSpc>
                <a:spcPts val="4893"/>
              </a:lnSpc>
            </a:pPr>
            <a:r>
              <a:rPr lang="en-US" sz="3495">
                <a:solidFill>
                  <a:srgbClr val="FFFFFF"/>
                </a:solidFill>
                <a:latin typeface="Lato 2"/>
                <a:ea typeface="Lato 2"/>
                <a:cs typeface="Lato 2"/>
                <a:sym typeface="Lato 2"/>
              </a:rPr>
              <a:t>Source: Shadow Server</a:t>
            </a:r>
          </a:p>
          <a:p>
            <a:pPr algn="ctr">
              <a:lnSpc>
                <a:spcPts val="4893"/>
              </a:lnSpc>
            </a:pPr>
            <a:r>
              <a:rPr lang="en-US" sz="3495">
                <a:solidFill>
                  <a:srgbClr val="FEBA46"/>
                </a:solidFill>
                <a:latin typeface="Lato 2"/>
                <a:ea typeface="Lato 2"/>
                <a:cs typeface="Lato 2"/>
                <a:sym typeface="Lato 2"/>
              </a:rPr>
              <a:t>CVSS-BT: 7.5</a:t>
            </a:r>
          </a:p>
          <a:p>
            <a:pPr algn="ctr">
              <a:lnSpc>
                <a:spcPts val="4893"/>
              </a:lnSpc>
            </a:pPr>
            <a:r>
              <a:rPr lang="en-US" sz="3495">
                <a:solidFill>
                  <a:srgbClr val="00C893"/>
                </a:solidFill>
                <a:latin typeface="Lato 2"/>
                <a:ea typeface="Lato 2"/>
                <a:cs typeface="Lato 2"/>
                <a:sym typeface="Lato 2"/>
              </a:rPr>
              <a:t>EPSS: 1.89%</a:t>
            </a:r>
          </a:p>
        </p:txBody>
      </p:sp>
      <p:sp>
        <p:nvSpPr>
          <p:cNvPr id="127" name="TextBox 127"/>
          <p:cNvSpPr txBox="1"/>
          <p:nvPr/>
        </p:nvSpPr>
        <p:spPr>
          <a:xfrm>
            <a:off x="39372929" y="8371348"/>
            <a:ext cx="4039803" cy="645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8"/>
              </a:lnSpc>
            </a:pPr>
            <a:r>
              <a:rPr lang="en-US" sz="3813" b="1">
                <a:solidFill>
                  <a:srgbClr val="FFFFFF"/>
                </a:solidFill>
                <a:latin typeface="Lato 1 Bold"/>
                <a:ea typeface="Lato 1 Bold"/>
                <a:cs typeface="Lato 1 Bold"/>
                <a:sym typeface="Lato 1 Bold"/>
              </a:rPr>
              <a:t>1/13</a:t>
            </a:r>
          </a:p>
        </p:txBody>
      </p:sp>
      <p:sp>
        <p:nvSpPr>
          <p:cNvPr id="128" name="TextBox 128"/>
          <p:cNvSpPr txBox="1"/>
          <p:nvPr/>
        </p:nvSpPr>
        <p:spPr>
          <a:xfrm>
            <a:off x="19463460" y="16104153"/>
            <a:ext cx="5612674" cy="1731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18"/>
              </a:lnSpc>
            </a:pPr>
            <a:r>
              <a:rPr lang="en-US" sz="5084" b="1">
                <a:solidFill>
                  <a:srgbClr val="FFFFFF"/>
                </a:solidFill>
                <a:latin typeface="Lato 1 Heavy"/>
                <a:ea typeface="Lato 1 Heavy"/>
                <a:cs typeface="Lato 1 Heavy"/>
                <a:sym typeface="Lato 1 Heavy"/>
              </a:rPr>
              <a:t>Microsoft</a:t>
            </a:r>
          </a:p>
          <a:p>
            <a:pPr algn="ctr">
              <a:lnSpc>
                <a:spcPts val="7118"/>
              </a:lnSpc>
            </a:pPr>
            <a:r>
              <a:rPr lang="en-US" sz="5084" b="1">
                <a:solidFill>
                  <a:srgbClr val="FFFFFF"/>
                </a:solidFill>
                <a:latin typeface="Lato 1 Heavy"/>
                <a:ea typeface="Lato 1 Heavy"/>
                <a:cs typeface="Lato 1 Heavy"/>
                <a:sym typeface="Lato 1 Heavy"/>
              </a:rPr>
              <a:t>Windows Hyper-V</a:t>
            </a:r>
          </a:p>
        </p:txBody>
      </p:sp>
      <p:sp>
        <p:nvSpPr>
          <p:cNvPr id="129" name="TextBox 129"/>
          <p:cNvSpPr txBox="1"/>
          <p:nvPr/>
        </p:nvSpPr>
        <p:spPr>
          <a:xfrm>
            <a:off x="19314268" y="17991866"/>
            <a:ext cx="5612674" cy="2458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3"/>
              </a:lnSpc>
            </a:pPr>
            <a:r>
              <a:rPr lang="en-US" sz="3495">
                <a:solidFill>
                  <a:srgbClr val="FFFFFF"/>
                </a:solidFill>
                <a:latin typeface="Lato 2"/>
                <a:ea typeface="Lato 2"/>
                <a:cs typeface="Lato 2"/>
                <a:sym typeface="Lato 2"/>
              </a:rPr>
              <a:t>CVE-2025-21334</a:t>
            </a:r>
          </a:p>
          <a:p>
            <a:pPr algn="ctr">
              <a:lnSpc>
                <a:spcPts val="4893"/>
              </a:lnSpc>
            </a:pPr>
            <a:r>
              <a:rPr lang="en-US" sz="3495">
                <a:solidFill>
                  <a:srgbClr val="FFFFFF"/>
                </a:solidFill>
                <a:latin typeface="Lato 2"/>
                <a:ea typeface="Lato 2"/>
                <a:cs typeface="Lato 2"/>
                <a:sym typeface="Lato 2"/>
              </a:rPr>
              <a:t>Source: Microsoft</a:t>
            </a:r>
          </a:p>
          <a:p>
            <a:pPr algn="ctr">
              <a:lnSpc>
                <a:spcPts val="4893"/>
              </a:lnSpc>
            </a:pPr>
            <a:r>
              <a:rPr lang="en-US" sz="3495">
                <a:solidFill>
                  <a:srgbClr val="FEBA46"/>
                </a:solidFill>
                <a:latin typeface="Lato 2"/>
                <a:ea typeface="Lato 2"/>
                <a:cs typeface="Lato 2"/>
                <a:sym typeface="Lato 2"/>
              </a:rPr>
              <a:t>CVSS-BT: 7.8</a:t>
            </a:r>
          </a:p>
          <a:p>
            <a:pPr algn="ctr">
              <a:lnSpc>
                <a:spcPts val="4893"/>
              </a:lnSpc>
            </a:pPr>
            <a:r>
              <a:rPr lang="en-US" sz="3495">
                <a:solidFill>
                  <a:srgbClr val="00C893"/>
                </a:solidFill>
                <a:latin typeface="Lato 2"/>
                <a:ea typeface="Lato 2"/>
                <a:cs typeface="Lato 2"/>
                <a:sym typeface="Lato 2"/>
              </a:rPr>
              <a:t>EPSS: 0.14%</a:t>
            </a:r>
          </a:p>
        </p:txBody>
      </p:sp>
      <p:sp>
        <p:nvSpPr>
          <p:cNvPr id="130" name="TextBox 130"/>
          <p:cNvSpPr txBox="1"/>
          <p:nvPr/>
        </p:nvSpPr>
        <p:spPr>
          <a:xfrm>
            <a:off x="20481520" y="12584219"/>
            <a:ext cx="4039803" cy="645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8"/>
              </a:lnSpc>
            </a:pPr>
            <a:r>
              <a:rPr lang="en-US" sz="3813" b="1">
                <a:solidFill>
                  <a:srgbClr val="FFFFFF"/>
                </a:solidFill>
                <a:latin typeface="Lato 1 Bold"/>
                <a:ea typeface="Lato 1 Bold"/>
                <a:cs typeface="Lato 1 Bold"/>
                <a:sym typeface="Lato 1 Bold"/>
              </a:rPr>
              <a:t>1/14</a:t>
            </a:r>
          </a:p>
        </p:txBody>
      </p:sp>
      <p:sp>
        <p:nvSpPr>
          <p:cNvPr id="131" name="TextBox 131"/>
          <p:cNvSpPr txBox="1"/>
          <p:nvPr/>
        </p:nvSpPr>
        <p:spPr>
          <a:xfrm>
            <a:off x="12337336" y="15991702"/>
            <a:ext cx="5612674" cy="1731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18"/>
              </a:lnSpc>
            </a:pPr>
            <a:r>
              <a:rPr lang="en-US" sz="5084" b="1">
                <a:solidFill>
                  <a:srgbClr val="FFFFFF"/>
                </a:solidFill>
                <a:latin typeface="Lato 1 Heavy"/>
                <a:ea typeface="Lato 1 Heavy"/>
                <a:cs typeface="Lato 1 Heavy"/>
                <a:sym typeface="Lato 1 Heavy"/>
              </a:rPr>
              <a:t>Microsoft</a:t>
            </a:r>
          </a:p>
          <a:p>
            <a:pPr algn="ctr">
              <a:lnSpc>
                <a:spcPts val="7118"/>
              </a:lnSpc>
            </a:pPr>
            <a:r>
              <a:rPr lang="en-US" sz="5084" b="1">
                <a:solidFill>
                  <a:srgbClr val="FFFFFF"/>
                </a:solidFill>
                <a:latin typeface="Lato 1 Heavy"/>
                <a:ea typeface="Lato 1 Heavy"/>
                <a:cs typeface="Lato 1 Heavy"/>
                <a:sym typeface="Lato 1 Heavy"/>
              </a:rPr>
              <a:t>Windows Hyper-V</a:t>
            </a:r>
          </a:p>
        </p:txBody>
      </p:sp>
      <p:sp>
        <p:nvSpPr>
          <p:cNvPr id="132" name="TextBox 132"/>
          <p:cNvSpPr txBox="1"/>
          <p:nvPr/>
        </p:nvSpPr>
        <p:spPr>
          <a:xfrm>
            <a:off x="12267634" y="17780197"/>
            <a:ext cx="5612674" cy="2458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3"/>
              </a:lnSpc>
            </a:pPr>
            <a:r>
              <a:rPr lang="en-US" sz="3495">
                <a:solidFill>
                  <a:srgbClr val="FFFFFF"/>
                </a:solidFill>
                <a:latin typeface="Lato 2"/>
                <a:ea typeface="Lato 2"/>
                <a:cs typeface="Lato 2"/>
                <a:sym typeface="Lato 2"/>
              </a:rPr>
              <a:t>CVE-2025-21335</a:t>
            </a:r>
          </a:p>
          <a:p>
            <a:pPr algn="ctr">
              <a:lnSpc>
                <a:spcPts val="4893"/>
              </a:lnSpc>
            </a:pPr>
            <a:r>
              <a:rPr lang="en-US" sz="3495">
                <a:solidFill>
                  <a:srgbClr val="FFFFFF"/>
                </a:solidFill>
                <a:latin typeface="Lato 2"/>
                <a:ea typeface="Lato 2"/>
                <a:cs typeface="Lato 2"/>
                <a:sym typeface="Lato 2"/>
              </a:rPr>
              <a:t>Source: Microsoft</a:t>
            </a:r>
          </a:p>
          <a:p>
            <a:pPr algn="ctr">
              <a:lnSpc>
                <a:spcPts val="4893"/>
              </a:lnSpc>
            </a:pPr>
            <a:r>
              <a:rPr lang="en-US" sz="3495">
                <a:solidFill>
                  <a:srgbClr val="FEBA46"/>
                </a:solidFill>
                <a:latin typeface="Lato 2"/>
                <a:ea typeface="Lato 2"/>
                <a:cs typeface="Lato 2"/>
                <a:sym typeface="Lato 2"/>
              </a:rPr>
              <a:t>CVSS-BT: 7.8</a:t>
            </a:r>
          </a:p>
          <a:p>
            <a:pPr algn="ctr">
              <a:lnSpc>
                <a:spcPts val="4893"/>
              </a:lnSpc>
            </a:pPr>
            <a:r>
              <a:rPr lang="en-US" sz="3495">
                <a:solidFill>
                  <a:srgbClr val="00C893"/>
                </a:solidFill>
                <a:latin typeface="Lato 2"/>
                <a:ea typeface="Lato 2"/>
                <a:cs typeface="Lato 2"/>
                <a:sym typeface="Lato 2"/>
              </a:rPr>
              <a:t>EPSS: 0.14%</a:t>
            </a:r>
          </a:p>
        </p:txBody>
      </p:sp>
      <p:sp>
        <p:nvSpPr>
          <p:cNvPr id="133" name="TextBox 133"/>
          <p:cNvSpPr txBox="1"/>
          <p:nvPr/>
        </p:nvSpPr>
        <p:spPr>
          <a:xfrm>
            <a:off x="13241912" y="12435942"/>
            <a:ext cx="4039803" cy="645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8"/>
              </a:lnSpc>
            </a:pPr>
            <a:r>
              <a:rPr lang="en-US" sz="3813" b="1">
                <a:solidFill>
                  <a:srgbClr val="FFFFFF"/>
                </a:solidFill>
                <a:latin typeface="Lato 1 Bold"/>
                <a:ea typeface="Lato 1 Bold"/>
                <a:cs typeface="Lato 1 Bold"/>
                <a:sym typeface="Lato 1 Bold"/>
              </a:rPr>
              <a:t>1/14</a:t>
            </a:r>
          </a:p>
        </p:txBody>
      </p:sp>
      <p:sp>
        <p:nvSpPr>
          <p:cNvPr id="134" name="TextBox 134"/>
          <p:cNvSpPr txBox="1"/>
          <p:nvPr/>
        </p:nvSpPr>
        <p:spPr>
          <a:xfrm>
            <a:off x="6667313" y="13852831"/>
            <a:ext cx="4039803" cy="1529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30"/>
              </a:lnSpc>
            </a:pPr>
            <a:r>
              <a:rPr lang="en-US" sz="9021" b="1">
                <a:solidFill>
                  <a:srgbClr val="FFFFFF"/>
                </a:solidFill>
                <a:latin typeface="Lato 1 Bold"/>
                <a:ea typeface="Lato 1 Bold"/>
                <a:cs typeface="Lato 1 Bold"/>
                <a:sym typeface="Lato 1 Bold"/>
              </a:rPr>
              <a:t>?</a:t>
            </a:r>
          </a:p>
        </p:txBody>
      </p:sp>
      <p:sp>
        <p:nvSpPr>
          <p:cNvPr id="135" name="TextBox 135"/>
          <p:cNvSpPr txBox="1"/>
          <p:nvPr/>
        </p:nvSpPr>
        <p:spPr>
          <a:xfrm>
            <a:off x="2678906" y="18289397"/>
            <a:ext cx="4039803" cy="1529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30"/>
              </a:lnSpc>
            </a:pPr>
            <a:r>
              <a:rPr lang="en-US" sz="9021" b="1">
                <a:solidFill>
                  <a:srgbClr val="FFFFFF"/>
                </a:solidFill>
                <a:latin typeface="Lato 1 Bold"/>
                <a:ea typeface="Lato 1 Bold"/>
                <a:cs typeface="Lato 1 Bold"/>
                <a:sym typeface="Lato 1 Bold"/>
              </a:rPr>
              <a:t>?</a:t>
            </a:r>
          </a:p>
        </p:txBody>
      </p:sp>
      <p:sp>
        <p:nvSpPr>
          <p:cNvPr id="136" name="TextBox 136"/>
          <p:cNvSpPr txBox="1"/>
          <p:nvPr/>
        </p:nvSpPr>
        <p:spPr>
          <a:xfrm>
            <a:off x="6937105" y="22700223"/>
            <a:ext cx="4039803" cy="1529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30"/>
              </a:lnSpc>
            </a:pPr>
            <a:r>
              <a:rPr lang="en-US" sz="9021" b="1">
                <a:solidFill>
                  <a:srgbClr val="FFFFFF"/>
                </a:solidFill>
                <a:latin typeface="Lato 1 Bold"/>
                <a:ea typeface="Lato 1 Bold"/>
                <a:cs typeface="Lato 1 Bold"/>
                <a:sym typeface="Lato 1 Bold"/>
              </a:rPr>
              <a:t>?</a:t>
            </a:r>
          </a:p>
        </p:txBody>
      </p:sp>
      <p:sp>
        <p:nvSpPr>
          <p:cNvPr id="137" name="Freeform 137"/>
          <p:cNvSpPr/>
          <p:nvPr/>
        </p:nvSpPr>
        <p:spPr>
          <a:xfrm>
            <a:off x="35728292" y="5451845"/>
            <a:ext cx="2059720" cy="877956"/>
          </a:xfrm>
          <a:custGeom>
            <a:avLst/>
            <a:gdLst/>
            <a:ahLst/>
            <a:cxnLst/>
            <a:rect l="l" t="t" r="r" b="b"/>
            <a:pathLst>
              <a:path w="2059720" h="877956">
                <a:moveTo>
                  <a:pt x="0" y="0"/>
                </a:moveTo>
                <a:lnTo>
                  <a:pt x="2059721" y="0"/>
                </a:lnTo>
                <a:lnTo>
                  <a:pt x="2059721" y="877956"/>
                </a:lnTo>
                <a:lnTo>
                  <a:pt x="0" y="87795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3253" y="4169950"/>
            <a:ext cx="45329562" cy="6516125"/>
          </a:xfrm>
          <a:custGeom>
            <a:avLst/>
            <a:gdLst/>
            <a:ahLst/>
            <a:cxnLst/>
            <a:rect l="l" t="t" r="r" b="b"/>
            <a:pathLst>
              <a:path w="45329562" h="6516125">
                <a:moveTo>
                  <a:pt x="0" y="0"/>
                </a:moveTo>
                <a:lnTo>
                  <a:pt x="45329562" y="0"/>
                </a:lnTo>
                <a:lnTo>
                  <a:pt x="45329562" y="6516125"/>
                </a:lnTo>
                <a:lnTo>
                  <a:pt x="0" y="65161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03253" y="18819479"/>
            <a:ext cx="45329562" cy="6516125"/>
          </a:xfrm>
          <a:custGeom>
            <a:avLst/>
            <a:gdLst/>
            <a:ahLst/>
            <a:cxnLst/>
            <a:rect l="l" t="t" r="r" b="b"/>
            <a:pathLst>
              <a:path w="45329562" h="6516125">
                <a:moveTo>
                  <a:pt x="0" y="0"/>
                </a:moveTo>
                <a:lnTo>
                  <a:pt x="45329562" y="0"/>
                </a:lnTo>
                <a:lnTo>
                  <a:pt x="45329562" y="6516124"/>
                </a:lnTo>
                <a:lnTo>
                  <a:pt x="0" y="65161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6811086" y="14711078"/>
            <a:ext cx="14002827" cy="385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69"/>
              </a:lnSpc>
            </a:pPr>
            <a:r>
              <a:rPr lang="en-US" sz="22478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CISA KEV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752668" y="5952439"/>
            <a:ext cx="54487910" cy="1419438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0307531" y="356825"/>
            <a:ext cx="7140262" cy="3555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282"/>
              </a:lnSpc>
            </a:pPr>
            <a:r>
              <a:rPr lang="en-US" sz="20916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KEVs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27290" y="-1402061"/>
            <a:ext cx="54319130" cy="2943133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39839249" y="24979313"/>
            <a:ext cx="6799478" cy="1358198"/>
          </a:xfrm>
          <a:custGeom>
            <a:avLst/>
            <a:gdLst/>
            <a:ahLst/>
            <a:cxnLst/>
            <a:rect l="l" t="t" r="r" b="b"/>
            <a:pathLst>
              <a:path w="6799478" h="1358198">
                <a:moveTo>
                  <a:pt x="0" y="0"/>
                </a:moveTo>
                <a:lnTo>
                  <a:pt x="6799478" y="0"/>
                </a:lnTo>
                <a:lnTo>
                  <a:pt x="6799478" y="1358198"/>
                </a:lnTo>
                <a:lnTo>
                  <a:pt x="0" y="1358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2301478" y="256495"/>
            <a:ext cx="23022044" cy="1836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65"/>
              </a:lnSpc>
            </a:pPr>
            <a:r>
              <a:rPr lang="en-US" sz="1076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Known Exploited Vulnerabilities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999239" y="24191483"/>
            <a:ext cx="3626523" cy="1413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66"/>
              </a:lnSpc>
            </a:pPr>
            <a:r>
              <a:rPr lang="en-US" sz="833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Month</a:t>
            </a:r>
          </a:p>
        </p:txBody>
      </p:sp>
      <p:sp>
        <p:nvSpPr>
          <p:cNvPr id="6" name="TextBox 6"/>
          <p:cNvSpPr txBox="1"/>
          <p:nvPr/>
        </p:nvSpPr>
        <p:spPr>
          <a:xfrm rot="-5400000">
            <a:off x="-10648240" y="12169222"/>
            <a:ext cx="22639122" cy="124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08"/>
              </a:lnSpc>
            </a:pPr>
            <a:r>
              <a:rPr lang="en-US" sz="7291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# of New KEVs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856131" y="-19050"/>
            <a:ext cx="17183055" cy="2925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55"/>
              </a:lnSpc>
            </a:pPr>
            <a:r>
              <a:rPr lang="en-US" sz="96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Earliest Reporters of</a:t>
            </a:r>
          </a:p>
          <a:p>
            <a:pPr algn="ctr">
              <a:lnSpc>
                <a:spcPts val="11455"/>
              </a:lnSpc>
            </a:pPr>
            <a:r>
              <a:rPr lang="en-US" sz="96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Exploitation in the Wild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1746897" y="7741196"/>
            <a:ext cx="4552159" cy="455215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2131460" y="9527156"/>
            <a:ext cx="3783033" cy="980239"/>
          </a:xfrm>
          <a:custGeom>
            <a:avLst/>
            <a:gdLst/>
            <a:ahLst/>
            <a:cxnLst/>
            <a:rect l="l" t="t" r="r" b="b"/>
            <a:pathLst>
              <a:path w="3783033" h="980239">
                <a:moveTo>
                  <a:pt x="0" y="0"/>
                </a:moveTo>
                <a:lnTo>
                  <a:pt x="3783033" y="0"/>
                </a:lnTo>
                <a:lnTo>
                  <a:pt x="3783033" y="980239"/>
                </a:lnTo>
                <a:lnTo>
                  <a:pt x="0" y="9802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21748487" y="5356587"/>
            <a:ext cx="2384609" cy="2384609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21871734" y="6403109"/>
            <a:ext cx="2151242" cy="318384"/>
          </a:xfrm>
          <a:custGeom>
            <a:avLst/>
            <a:gdLst/>
            <a:ahLst/>
            <a:cxnLst/>
            <a:rect l="l" t="t" r="r" b="b"/>
            <a:pathLst>
              <a:path w="2151242" h="318384">
                <a:moveTo>
                  <a:pt x="0" y="0"/>
                </a:moveTo>
                <a:lnTo>
                  <a:pt x="2151242" y="0"/>
                </a:lnTo>
                <a:lnTo>
                  <a:pt x="2151242" y="318384"/>
                </a:lnTo>
                <a:lnTo>
                  <a:pt x="0" y="3183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32114910" y="19334059"/>
            <a:ext cx="1371621" cy="137162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98A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32203033" y="19785001"/>
            <a:ext cx="1195375" cy="469737"/>
          </a:xfrm>
          <a:custGeom>
            <a:avLst/>
            <a:gdLst/>
            <a:ahLst/>
            <a:cxnLst/>
            <a:rect l="l" t="t" r="r" b="b"/>
            <a:pathLst>
              <a:path w="1195375" h="469737">
                <a:moveTo>
                  <a:pt x="0" y="0"/>
                </a:moveTo>
                <a:lnTo>
                  <a:pt x="1195375" y="0"/>
                </a:lnTo>
                <a:lnTo>
                  <a:pt x="1195375" y="469737"/>
                </a:lnTo>
                <a:lnTo>
                  <a:pt x="0" y="4697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31347890" y="17588337"/>
            <a:ext cx="1709432" cy="170943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31831599" y="17986547"/>
            <a:ext cx="742013" cy="913012"/>
          </a:xfrm>
          <a:custGeom>
            <a:avLst/>
            <a:gdLst/>
            <a:ahLst/>
            <a:cxnLst/>
            <a:rect l="l" t="t" r="r" b="b"/>
            <a:pathLst>
              <a:path w="742013" h="913012">
                <a:moveTo>
                  <a:pt x="0" y="0"/>
                </a:moveTo>
                <a:lnTo>
                  <a:pt x="742014" y="0"/>
                </a:lnTo>
                <a:lnTo>
                  <a:pt x="742014" y="913012"/>
                </a:lnTo>
                <a:lnTo>
                  <a:pt x="0" y="9130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13576577" y="20078632"/>
            <a:ext cx="984336" cy="984336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B247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3585592" y="20078632"/>
            <a:ext cx="966305" cy="966305"/>
          </a:xfrm>
          <a:custGeom>
            <a:avLst/>
            <a:gdLst/>
            <a:ahLst/>
            <a:cxnLst/>
            <a:rect l="l" t="t" r="r" b="b"/>
            <a:pathLst>
              <a:path w="966305" h="966305">
                <a:moveTo>
                  <a:pt x="0" y="0"/>
                </a:moveTo>
                <a:lnTo>
                  <a:pt x="966305" y="0"/>
                </a:lnTo>
                <a:lnTo>
                  <a:pt x="966305" y="966304"/>
                </a:lnTo>
                <a:lnTo>
                  <a:pt x="0" y="9663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26895890" y="5550570"/>
            <a:ext cx="1705079" cy="1705079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4C5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6434308" y="22723860"/>
            <a:ext cx="1678970" cy="1678970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76A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16474254" y="23291502"/>
            <a:ext cx="1599079" cy="598215"/>
          </a:xfrm>
          <a:custGeom>
            <a:avLst/>
            <a:gdLst/>
            <a:ahLst/>
            <a:cxnLst/>
            <a:rect l="l" t="t" r="r" b="b"/>
            <a:pathLst>
              <a:path w="1599079" h="598215">
                <a:moveTo>
                  <a:pt x="0" y="0"/>
                </a:moveTo>
                <a:lnTo>
                  <a:pt x="1599078" y="0"/>
                </a:lnTo>
                <a:lnTo>
                  <a:pt x="1599078" y="598215"/>
                </a:lnTo>
                <a:lnTo>
                  <a:pt x="0" y="5982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1943" t="-44402" b="-3895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0" name="Group 30"/>
          <p:cNvGrpSpPr/>
          <p:nvPr/>
        </p:nvGrpSpPr>
        <p:grpSpPr>
          <a:xfrm>
            <a:off x="13525525" y="9449202"/>
            <a:ext cx="975204" cy="975204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3812723" y="24379004"/>
            <a:ext cx="1950181" cy="1950181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sp>
        <p:nvSpPr>
          <p:cNvPr id="36" name="Freeform 36"/>
          <p:cNvSpPr/>
          <p:nvPr/>
        </p:nvSpPr>
        <p:spPr>
          <a:xfrm>
            <a:off x="23917328" y="24998646"/>
            <a:ext cx="1740970" cy="710896"/>
          </a:xfrm>
          <a:custGeom>
            <a:avLst/>
            <a:gdLst/>
            <a:ahLst/>
            <a:cxnLst/>
            <a:rect l="l" t="t" r="r" b="b"/>
            <a:pathLst>
              <a:path w="1740970" h="710896">
                <a:moveTo>
                  <a:pt x="0" y="0"/>
                </a:moveTo>
                <a:lnTo>
                  <a:pt x="1740970" y="0"/>
                </a:lnTo>
                <a:lnTo>
                  <a:pt x="1740970" y="710896"/>
                </a:lnTo>
                <a:lnTo>
                  <a:pt x="0" y="7108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7" name="Group 37"/>
          <p:cNvGrpSpPr/>
          <p:nvPr/>
        </p:nvGrpSpPr>
        <p:grpSpPr>
          <a:xfrm>
            <a:off x="33289309" y="18635476"/>
            <a:ext cx="964713" cy="964713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4613492" y="7869323"/>
            <a:ext cx="3061256" cy="3061256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01BE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sp>
        <p:nvSpPr>
          <p:cNvPr id="43" name="Freeform 43"/>
          <p:cNvSpPr/>
          <p:nvPr/>
        </p:nvSpPr>
        <p:spPr>
          <a:xfrm>
            <a:off x="14500729" y="8345193"/>
            <a:ext cx="3286781" cy="2109516"/>
          </a:xfrm>
          <a:custGeom>
            <a:avLst/>
            <a:gdLst/>
            <a:ahLst/>
            <a:cxnLst/>
            <a:rect l="l" t="t" r="r" b="b"/>
            <a:pathLst>
              <a:path w="3286781" h="2109516">
                <a:moveTo>
                  <a:pt x="0" y="0"/>
                </a:moveTo>
                <a:lnTo>
                  <a:pt x="3286782" y="0"/>
                </a:lnTo>
                <a:lnTo>
                  <a:pt x="3286782" y="2109516"/>
                </a:lnTo>
                <a:lnTo>
                  <a:pt x="0" y="21095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44"/>
          <p:cNvSpPr/>
          <p:nvPr/>
        </p:nvSpPr>
        <p:spPr>
          <a:xfrm>
            <a:off x="13576577" y="9748398"/>
            <a:ext cx="873101" cy="329202"/>
          </a:xfrm>
          <a:custGeom>
            <a:avLst/>
            <a:gdLst/>
            <a:ahLst/>
            <a:cxnLst/>
            <a:rect l="l" t="t" r="r" b="b"/>
            <a:pathLst>
              <a:path w="873101" h="329202">
                <a:moveTo>
                  <a:pt x="0" y="0"/>
                </a:moveTo>
                <a:lnTo>
                  <a:pt x="873101" y="0"/>
                </a:lnTo>
                <a:lnTo>
                  <a:pt x="873101" y="329202"/>
                </a:lnTo>
                <a:lnTo>
                  <a:pt x="0" y="3292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5" name="TextBox 45"/>
          <p:cNvSpPr txBox="1"/>
          <p:nvPr/>
        </p:nvSpPr>
        <p:spPr>
          <a:xfrm>
            <a:off x="33405127" y="18992434"/>
            <a:ext cx="733077" cy="222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9"/>
              </a:lnSpc>
            </a:pPr>
            <a:r>
              <a:rPr lang="en-US" sz="133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WPscan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14227140" y="10457192"/>
            <a:ext cx="9621439" cy="9621439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10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sp>
        <p:nvSpPr>
          <p:cNvPr id="49" name="Freeform 49"/>
          <p:cNvSpPr/>
          <p:nvPr/>
        </p:nvSpPr>
        <p:spPr>
          <a:xfrm>
            <a:off x="14639244" y="14062484"/>
            <a:ext cx="8782546" cy="2325886"/>
          </a:xfrm>
          <a:custGeom>
            <a:avLst/>
            <a:gdLst/>
            <a:ahLst/>
            <a:cxnLst/>
            <a:rect l="l" t="t" r="r" b="b"/>
            <a:pathLst>
              <a:path w="8782546" h="2325886">
                <a:moveTo>
                  <a:pt x="0" y="0"/>
                </a:moveTo>
                <a:lnTo>
                  <a:pt x="8782546" y="0"/>
                </a:lnTo>
                <a:lnTo>
                  <a:pt x="8782546" y="2325886"/>
                </a:lnTo>
                <a:lnTo>
                  <a:pt x="0" y="232588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0" name="Freeform 50"/>
          <p:cNvSpPr/>
          <p:nvPr/>
        </p:nvSpPr>
        <p:spPr>
          <a:xfrm>
            <a:off x="17833283" y="20036771"/>
            <a:ext cx="4111084" cy="4104897"/>
          </a:xfrm>
          <a:custGeom>
            <a:avLst/>
            <a:gdLst/>
            <a:ahLst/>
            <a:cxnLst/>
            <a:rect l="l" t="t" r="r" b="b"/>
            <a:pathLst>
              <a:path w="4111084" h="4104897">
                <a:moveTo>
                  <a:pt x="0" y="0"/>
                </a:moveTo>
                <a:lnTo>
                  <a:pt x="4111084" y="0"/>
                </a:lnTo>
                <a:lnTo>
                  <a:pt x="4111084" y="4104897"/>
                </a:lnTo>
                <a:lnTo>
                  <a:pt x="0" y="410489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452" r="-30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1" name="Group 51"/>
          <p:cNvGrpSpPr/>
          <p:nvPr/>
        </p:nvGrpSpPr>
        <p:grpSpPr>
          <a:xfrm>
            <a:off x="17615457" y="5987363"/>
            <a:ext cx="4346563" cy="4346563"/>
            <a:chOff x="0" y="0"/>
            <a:chExt cx="8128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191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sp>
        <p:nvSpPr>
          <p:cNvPr id="54" name="Freeform 54"/>
          <p:cNvSpPr/>
          <p:nvPr/>
        </p:nvSpPr>
        <p:spPr>
          <a:xfrm>
            <a:off x="17811337" y="7566272"/>
            <a:ext cx="3937150" cy="1206397"/>
          </a:xfrm>
          <a:custGeom>
            <a:avLst/>
            <a:gdLst/>
            <a:ahLst/>
            <a:cxnLst/>
            <a:rect l="l" t="t" r="r" b="b"/>
            <a:pathLst>
              <a:path w="3937150" h="1206397">
                <a:moveTo>
                  <a:pt x="0" y="0"/>
                </a:moveTo>
                <a:lnTo>
                  <a:pt x="3937150" y="0"/>
                </a:lnTo>
                <a:lnTo>
                  <a:pt x="3937150" y="1206397"/>
                </a:lnTo>
                <a:lnTo>
                  <a:pt x="0" y="120639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30858" t="-98243" r="-31557" b="-9991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5" name="Group 55"/>
          <p:cNvGrpSpPr/>
          <p:nvPr/>
        </p:nvGrpSpPr>
        <p:grpSpPr>
          <a:xfrm>
            <a:off x="21497118" y="22594363"/>
            <a:ext cx="2635977" cy="2635977"/>
            <a:chOff x="0" y="0"/>
            <a:chExt cx="812800" cy="812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AB5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sp>
        <p:nvSpPr>
          <p:cNvPr id="58" name="Freeform 58"/>
          <p:cNvSpPr/>
          <p:nvPr/>
        </p:nvSpPr>
        <p:spPr>
          <a:xfrm>
            <a:off x="21778143" y="23235632"/>
            <a:ext cx="2073927" cy="1380890"/>
          </a:xfrm>
          <a:custGeom>
            <a:avLst/>
            <a:gdLst/>
            <a:ahLst/>
            <a:cxnLst/>
            <a:rect l="l" t="t" r="r" b="b"/>
            <a:pathLst>
              <a:path w="2073927" h="1380890">
                <a:moveTo>
                  <a:pt x="0" y="0"/>
                </a:moveTo>
                <a:lnTo>
                  <a:pt x="2073927" y="0"/>
                </a:lnTo>
                <a:lnTo>
                  <a:pt x="2073927" y="1380890"/>
                </a:lnTo>
                <a:lnTo>
                  <a:pt x="0" y="138089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9" name="Group 59"/>
          <p:cNvGrpSpPr/>
          <p:nvPr/>
        </p:nvGrpSpPr>
        <p:grpSpPr>
          <a:xfrm>
            <a:off x="21718648" y="18143452"/>
            <a:ext cx="4580408" cy="4580408"/>
            <a:chOff x="0" y="0"/>
            <a:chExt cx="812800" cy="81280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sp>
        <p:nvSpPr>
          <p:cNvPr id="62" name="Freeform 62"/>
          <p:cNvSpPr/>
          <p:nvPr/>
        </p:nvSpPr>
        <p:spPr>
          <a:xfrm>
            <a:off x="21902524" y="20061538"/>
            <a:ext cx="4212655" cy="744236"/>
          </a:xfrm>
          <a:custGeom>
            <a:avLst/>
            <a:gdLst/>
            <a:ahLst/>
            <a:cxnLst/>
            <a:rect l="l" t="t" r="r" b="b"/>
            <a:pathLst>
              <a:path w="4212655" h="744236">
                <a:moveTo>
                  <a:pt x="0" y="0"/>
                </a:moveTo>
                <a:lnTo>
                  <a:pt x="4212655" y="0"/>
                </a:lnTo>
                <a:lnTo>
                  <a:pt x="4212655" y="744236"/>
                </a:lnTo>
                <a:lnTo>
                  <a:pt x="0" y="74423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3" name="Group 63"/>
          <p:cNvGrpSpPr/>
          <p:nvPr/>
        </p:nvGrpSpPr>
        <p:grpSpPr>
          <a:xfrm>
            <a:off x="24864439" y="22228823"/>
            <a:ext cx="2395007" cy="2395007"/>
            <a:chOff x="0" y="0"/>
            <a:chExt cx="812800" cy="812800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C51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sp>
        <p:nvSpPr>
          <p:cNvPr id="66" name="Freeform 66"/>
          <p:cNvSpPr/>
          <p:nvPr/>
        </p:nvSpPr>
        <p:spPr>
          <a:xfrm>
            <a:off x="24752574" y="22045437"/>
            <a:ext cx="2618737" cy="2618737"/>
          </a:xfrm>
          <a:custGeom>
            <a:avLst/>
            <a:gdLst/>
            <a:ahLst/>
            <a:cxnLst/>
            <a:rect l="l" t="t" r="r" b="b"/>
            <a:pathLst>
              <a:path w="2618737" h="2618737">
                <a:moveTo>
                  <a:pt x="0" y="0"/>
                </a:moveTo>
                <a:lnTo>
                  <a:pt x="2618737" y="0"/>
                </a:lnTo>
                <a:lnTo>
                  <a:pt x="2618737" y="2618737"/>
                </a:lnTo>
                <a:lnTo>
                  <a:pt x="0" y="261873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7" name="Group 67"/>
          <p:cNvGrpSpPr/>
          <p:nvPr/>
        </p:nvGrpSpPr>
        <p:grpSpPr>
          <a:xfrm>
            <a:off x="29586610" y="18924343"/>
            <a:ext cx="2362877" cy="2362877"/>
            <a:chOff x="0" y="0"/>
            <a:chExt cx="812800" cy="812800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sp>
        <p:nvSpPr>
          <p:cNvPr id="70" name="Freeform 70"/>
          <p:cNvSpPr/>
          <p:nvPr/>
        </p:nvSpPr>
        <p:spPr>
          <a:xfrm>
            <a:off x="28016004" y="18413104"/>
            <a:ext cx="5470527" cy="3127318"/>
          </a:xfrm>
          <a:custGeom>
            <a:avLst/>
            <a:gdLst/>
            <a:ahLst/>
            <a:cxnLst/>
            <a:rect l="l" t="t" r="r" b="b"/>
            <a:pathLst>
              <a:path w="5470527" h="3127318">
                <a:moveTo>
                  <a:pt x="0" y="0"/>
                </a:moveTo>
                <a:lnTo>
                  <a:pt x="5470527" y="0"/>
                </a:lnTo>
                <a:lnTo>
                  <a:pt x="5470527" y="3127318"/>
                </a:lnTo>
                <a:lnTo>
                  <a:pt x="0" y="312731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1" name="Group 71"/>
          <p:cNvGrpSpPr/>
          <p:nvPr/>
        </p:nvGrpSpPr>
        <p:grpSpPr>
          <a:xfrm>
            <a:off x="15305204" y="22884210"/>
            <a:ext cx="982688" cy="982688"/>
            <a:chOff x="0" y="0"/>
            <a:chExt cx="812800" cy="812800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41C2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sp>
        <p:nvSpPr>
          <p:cNvPr id="74" name="Freeform 74"/>
          <p:cNvSpPr/>
          <p:nvPr/>
        </p:nvSpPr>
        <p:spPr>
          <a:xfrm>
            <a:off x="15369184" y="23279397"/>
            <a:ext cx="854730" cy="192314"/>
          </a:xfrm>
          <a:custGeom>
            <a:avLst/>
            <a:gdLst/>
            <a:ahLst/>
            <a:cxnLst/>
            <a:rect l="l" t="t" r="r" b="b"/>
            <a:pathLst>
              <a:path w="854730" h="192314">
                <a:moveTo>
                  <a:pt x="0" y="0"/>
                </a:moveTo>
                <a:lnTo>
                  <a:pt x="854730" y="0"/>
                </a:lnTo>
                <a:lnTo>
                  <a:pt x="854730" y="192315"/>
                </a:lnTo>
                <a:lnTo>
                  <a:pt x="0" y="192315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5" name="Group 75"/>
          <p:cNvGrpSpPr/>
          <p:nvPr/>
        </p:nvGrpSpPr>
        <p:grpSpPr>
          <a:xfrm>
            <a:off x="20310038" y="4455904"/>
            <a:ext cx="1677747" cy="1677747"/>
            <a:chOff x="0" y="0"/>
            <a:chExt cx="812800" cy="812800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B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TextBox 77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sp>
        <p:nvSpPr>
          <p:cNvPr id="78" name="Freeform 78"/>
          <p:cNvSpPr/>
          <p:nvPr/>
        </p:nvSpPr>
        <p:spPr>
          <a:xfrm>
            <a:off x="20317265" y="4416123"/>
            <a:ext cx="1663293" cy="1663293"/>
          </a:xfrm>
          <a:custGeom>
            <a:avLst/>
            <a:gdLst/>
            <a:ahLst/>
            <a:cxnLst/>
            <a:rect l="l" t="t" r="r" b="b"/>
            <a:pathLst>
              <a:path w="1663293" h="1663293">
                <a:moveTo>
                  <a:pt x="0" y="0"/>
                </a:moveTo>
                <a:lnTo>
                  <a:pt x="1663294" y="0"/>
                </a:lnTo>
                <a:lnTo>
                  <a:pt x="1663294" y="1663293"/>
                </a:lnTo>
                <a:lnTo>
                  <a:pt x="0" y="1663293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9" name="Group 79"/>
          <p:cNvGrpSpPr/>
          <p:nvPr/>
        </p:nvGrpSpPr>
        <p:grpSpPr>
          <a:xfrm>
            <a:off x="29714410" y="9380234"/>
            <a:ext cx="2163865" cy="2163865"/>
            <a:chOff x="0" y="0"/>
            <a:chExt cx="812800" cy="812800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D4C5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TextBox 81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sp>
        <p:nvSpPr>
          <p:cNvPr id="82" name="Freeform 82"/>
          <p:cNvSpPr/>
          <p:nvPr/>
        </p:nvSpPr>
        <p:spPr>
          <a:xfrm>
            <a:off x="29350548" y="9821873"/>
            <a:ext cx="2753788" cy="1437417"/>
          </a:xfrm>
          <a:custGeom>
            <a:avLst/>
            <a:gdLst/>
            <a:ahLst/>
            <a:cxnLst/>
            <a:rect l="l" t="t" r="r" b="b"/>
            <a:pathLst>
              <a:path w="2753788" h="1437417">
                <a:moveTo>
                  <a:pt x="0" y="0"/>
                </a:moveTo>
                <a:lnTo>
                  <a:pt x="2753788" y="0"/>
                </a:lnTo>
                <a:lnTo>
                  <a:pt x="2753788" y="1437417"/>
                </a:lnTo>
                <a:lnTo>
                  <a:pt x="0" y="1437417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3" name="Group 83"/>
          <p:cNvGrpSpPr/>
          <p:nvPr/>
        </p:nvGrpSpPr>
        <p:grpSpPr>
          <a:xfrm>
            <a:off x="32202606" y="16205960"/>
            <a:ext cx="1382377" cy="1382377"/>
            <a:chOff x="0" y="0"/>
            <a:chExt cx="812800" cy="812800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1243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TextBox 85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sp>
        <p:nvSpPr>
          <p:cNvPr id="86" name="Freeform 86"/>
          <p:cNvSpPr/>
          <p:nvPr/>
        </p:nvSpPr>
        <p:spPr>
          <a:xfrm>
            <a:off x="32215057" y="16218411"/>
            <a:ext cx="1357475" cy="1357475"/>
          </a:xfrm>
          <a:custGeom>
            <a:avLst/>
            <a:gdLst/>
            <a:ahLst/>
            <a:cxnLst/>
            <a:rect l="l" t="t" r="r" b="b"/>
            <a:pathLst>
              <a:path w="1357475" h="1357475">
                <a:moveTo>
                  <a:pt x="0" y="0"/>
                </a:moveTo>
                <a:lnTo>
                  <a:pt x="1357475" y="0"/>
                </a:lnTo>
                <a:lnTo>
                  <a:pt x="1357475" y="1357475"/>
                </a:lnTo>
                <a:lnTo>
                  <a:pt x="0" y="1357475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7" name="Group 87"/>
          <p:cNvGrpSpPr/>
          <p:nvPr/>
        </p:nvGrpSpPr>
        <p:grpSpPr>
          <a:xfrm>
            <a:off x="22940791" y="4294414"/>
            <a:ext cx="976537" cy="976537"/>
            <a:chOff x="0" y="0"/>
            <a:chExt cx="812800" cy="812800"/>
          </a:xfrm>
        </p:grpSpPr>
        <p:sp>
          <p:nvSpPr>
            <p:cNvPr id="88" name="Freeform 8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311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TextBox 8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sp>
        <p:nvSpPr>
          <p:cNvPr id="90" name="Freeform 90"/>
          <p:cNvSpPr/>
          <p:nvPr/>
        </p:nvSpPr>
        <p:spPr>
          <a:xfrm>
            <a:off x="23008202" y="4591244"/>
            <a:ext cx="841715" cy="382878"/>
          </a:xfrm>
          <a:custGeom>
            <a:avLst/>
            <a:gdLst/>
            <a:ahLst/>
            <a:cxnLst/>
            <a:rect l="l" t="t" r="r" b="b"/>
            <a:pathLst>
              <a:path w="841715" h="382878">
                <a:moveTo>
                  <a:pt x="0" y="0"/>
                </a:moveTo>
                <a:lnTo>
                  <a:pt x="841715" y="0"/>
                </a:lnTo>
                <a:lnTo>
                  <a:pt x="841715" y="382878"/>
                </a:lnTo>
                <a:lnTo>
                  <a:pt x="0" y="382878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1" name="Group 91"/>
          <p:cNvGrpSpPr/>
          <p:nvPr/>
        </p:nvGrpSpPr>
        <p:grpSpPr>
          <a:xfrm>
            <a:off x="27371311" y="22926375"/>
            <a:ext cx="1697455" cy="1697455"/>
            <a:chOff x="0" y="0"/>
            <a:chExt cx="812800" cy="812800"/>
          </a:xfrm>
        </p:grpSpPr>
        <p:sp>
          <p:nvSpPr>
            <p:cNvPr id="92" name="Freeform 9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CEB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TextBox 93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sp>
        <p:nvSpPr>
          <p:cNvPr id="94" name="Freeform 94"/>
          <p:cNvSpPr/>
          <p:nvPr/>
        </p:nvSpPr>
        <p:spPr>
          <a:xfrm>
            <a:off x="27541005" y="23096069"/>
            <a:ext cx="1358068" cy="1358068"/>
          </a:xfrm>
          <a:custGeom>
            <a:avLst/>
            <a:gdLst/>
            <a:ahLst/>
            <a:cxnLst/>
            <a:rect l="l" t="t" r="r" b="b"/>
            <a:pathLst>
              <a:path w="1358068" h="1358068">
                <a:moveTo>
                  <a:pt x="0" y="0"/>
                </a:moveTo>
                <a:lnTo>
                  <a:pt x="1358068" y="0"/>
                </a:lnTo>
                <a:lnTo>
                  <a:pt x="1358068" y="1358068"/>
                </a:lnTo>
                <a:lnTo>
                  <a:pt x="0" y="1358068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5" name="Group 95"/>
          <p:cNvGrpSpPr/>
          <p:nvPr/>
        </p:nvGrpSpPr>
        <p:grpSpPr>
          <a:xfrm>
            <a:off x="23961200" y="4404402"/>
            <a:ext cx="1945098" cy="1945098"/>
            <a:chOff x="0" y="0"/>
            <a:chExt cx="812800" cy="812800"/>
          </a:xfrm>
        </p:grpSpPr>
        <p:sp>
          <p:nvSpPr>
            <p:cNvPr id="96" name="Freeform 9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1212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TextBox 97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sp>
        <p:nvSpPr>
          <p:cNvPr id="98" name="Freeform 98"/>
          <p:cNvSpPr/>
          <p:nvPr/>
        </p:nvSpPr>
        <p:spPr>
          <a:xfrm>
            <a:off x="24043659" y="5147899"/>
            <a:ext cx="1780180" cy="458105"/>
          </a:xfrm>
          <a:custGeom>
            <a:avLst/>
            <a:gdLst/>
            <a:ahLst/>
            <a:cxnLst/>
            <a:rect l="l" t="t" r="r" b="b"/>
            <a:pathLst>
              <a:path w="1780180" h="458105">
                <a:moveTo>
                  <a:pt x="0" y="0"/>
                </a:moveTo>
                <a:lnTo>
                  <a:pt x="1780180" y="0"/>
                </a:lnTo>
                <a:lnTo>
                  <a:pt x="1780180" y="458105"/>
                </a:lnTo>
                <a:lnTo>
                  <a:pt x="0" y="458105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9" name="Group 99"/>
          <p:cNvGrpSpPr/>
          <p:nvPr/>
        </p:nvGrpSpPr>
        <p:grpSpPr>
          <a:xfrm>
            <a:off x="17306933" y="5689418"/>
            <a:ext cx="961156" cy="961156"/>
            <a:chOff x="0" y="0"/>
            <a:chExt cx="812800" cy="812800"/>
          </a:xfrm>
        </p:grpSpPr>
        <p:sp>
          <p:nvSpPr>
            <p:cNvPr id="100" name="Freeform 10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TextBox 101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grpSp>
        <p:nvGrpSpPr>
          <p:cNvPr id="102" name="Group 102"/>
          <p:cNvGrpSpPr/>
          <p:nvPr/>
        </p:nvGrpSpPr>
        <p:grpSpPr>
          <a:xfrm>
            <a:off x="28493089" y="5065782"/>
            <a:ext cx="969577" cy="969577"/>
            <a:chOff x="0" y="0"/>
            <a:chExt cx="812800" cy="812800"/>
          </a:xfrm>
        </p:grpSpPr>
        <p:sp>
          <p:nvSpPr>
            <p:cNvPr id="103" name="Freeform 10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TextBox 104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grpSp>
        <p:nvGrpSpPr>
          <p:cNvPr id="105" name="Group 105"/>
          <p:cNvGrpSpPr/>
          <p:nvPr/>
        </p:nvGrpSpPr>
        <p:grpSpPr>
          <a:xfrm>
            <a:off x="18827254" y="24199592"/>
            <a:ext cx="976484" cy="976484"/>
            <a:chOff x="0" y="0"/>
            <a:chExt cx="812800" cy="812800"/>
          </a:xfrm>
        </p:grpSpPr>
        <p:sp>
          <p:nvSpPr>
            <p:cNvPr id="106" name="Freeform 10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667A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TextBox 107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sp>
        <p:nvSpPr>
          <p:cNvPr id="108" name="Freeform 108"/>
          <p:cNvSpPr/>
          <p:nvPr/>
        </p:nvSpPr>
        <p:spPr>
          <a:xfrm>
            <a:off x="18844600" y="24593773"/>
            <a:ext cx="941791" cy="188123"/>
          </a:xfrm>
          <a:custGeom>
            <a:avLst/>
            <a:gdLst/>
            <a:ahLst/>
            <a:cxnLst/>
            <a:rect l="l" t="t" r="r" b="b"/>
            <a:pathLst>
              <a:path w="941791" h="188123">
                <a:moveTo>
                  <a:pt x="0" y="0"/>
                </a:moveTo>
                <a:lnTo>
                  <a:pt x="941792" y="0"/>
                </a:lnTo>
                <a:lnTo>
                  <a:pt x="941792" y="188123"/>
                </a:lnTo>
                <a:lnTo>
                  <a:pt x="0" y="188123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9" name="Group 109"/>
          <p:cNvGrpSpPr/>
          <p:nvPr/>
        </p:nvGrpSpPr>
        <p:grpSpPr>
          <a:xfrm>
            <a:off x="31371994" y="11140369"/>
            <a:ext cx="1716073" cy="1716073"/>
            <a:chOff x="0" y="0"/>
            <a:chExt cx="812800" cy="812800"/>
          </a:xfrm>
        </p:grpSpPr>
        <p:sp>
          <p:nvSpPr>
            <p:cNvPr id="110" name="Freeform 1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B85C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TextBox 111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sp>
        <p:nvSpPr>
          <p:cNvPr id="112" name="Freeform 112"/>
          <p:cNvSpPr/>
          <p:nvPr/>
        </p:nvSpPr>
        <p:spPr>
          <a:xfrm>
            <a:off x="31525950" y="11747550"/>
            <a:ext cx="1408161" cy="501710"/>
          </a:xfrm>
          <a:custGeom>
            <a:avLst/>
            <a:gdLst/>
            <a:ahLst/>
            <a:cxnLst/>
            <a:rect l="l" t="t" r="r" b="b"/>
            <a:pathLst>
              <a:path w="1408161" h="501710">
                <a:moveTo>
                  <a:pt x="0" y="0"/>
                </a:moveTo>
                <a:lnTo>
                  <a:pt x="1408162" y="0"/>
                </a:lnTo>
                <a:lnTo>
                  <a:pt x="1408162" y="501711"/>
                </a:lnTo>
                <a:lnTo>
                  <a:pt x="0" y="501711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3" name="Group 113"/>
          <p:cNvGrpSpPr/>
          <p:nvPr/>
        </p:nvGrpSpPr>
        <p:grpSpPr>
          <a:xfrm>
            <a:off x="14630446" y="19554585"/>
            <a:ext cx="3240162" cy="3240162"/>
            <a:chOff x="0" y="0"/>
            <a:chExt cx="812800" cy="812800"/>
          </a:xfrm>
        </p:grpSpPr>
        <p:sp>
          <p:nvSpPr>
            <p:cNvPr id="114" name="Freeform 1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TextBox 115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sp>
        <p:nvSpPr>
          <p:cNvPr id="116" name="Freeform 116"/>
          <p:cNvSpPr/>
          <p:nvPr/>
        </p:nvSpPr>
        <p:spPr>
          <a:xfrm>
            <a:off x="14387776" y="19949844"/>
            <a:ext cx="3725502" cy="2449645"/>
          </a:xfrm>
          <a:custGeom>
            <a:avLst/>
            <a:gdLst/>
            <a:ahLst/>
            <a:cxnLst/>
            <a:rect l="l" t="t" r="r" b="b"/>
            <a:pathLst>
              <a:path w="3725502" h="2449645">
                <a:moveTo>
                  <a:pt x="0" y="0"/>
                </a:moveTo>
                <a:lnTo>
                  <a:pt x="3725502" y="0"/>
                </a:lnTo>
                <a:lnTo>
                  <a:pt x="3725502" y="2449645"/>
                </a:lnTo>
                <a:lnTo>
                  <a:pt x="0" y="2449645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7" name="Group 117"/>
          <p:cNvGrpSpPr/>
          <p:nvPr/>
        </p:nvGrpSpPr>
        <p:grpSpPr>
          <a:xfrm>
            <a:off x="17701609" y="24223419"/>
            <a:ext cx="982688" cy="982688"/>
            <a:chOff x="0" y="0"/>
            <a:chExt cx="812800" cy="812800"/>
          </a:xfrm>
        </p:grpSpPr>
        <p:sp>
          <p:nvSpPr>
            <p:cNvPr id="118" name="Freeform 1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298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TextBox 11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sp>
        <p:nvSpPr>
          <p:cNvPr id="120" name="Freeform 120"/>
          <p:cNvSpPr/>
          <p:nvPr/>
        </p:nvSpPr>
        <p:spPr>
          <a:xfrm>
            <a:off x="17787511" y="24465536"/>
            <a:ext cx="821243" cy="397276"/>
          </a:xfrm>
          <a:custGeom>
            <a:avLst/>
            <a:gdLst/>
            <a:ahLst/>
            <a:cxnLst/>
            <a:rect l="l" t="t" r="r" b="b"/>
            <a:pathLst>
              <a:path w="821243" h="397276">
                <a:moveTo>
                  <a:pt x="0" y="0"/>
                </a:moveTo>
                <a:lnTo>
                  <a:pt x="821243" y="0"/>
                </a:lnTo>
                <a:lnTo>
                  <a:pt x="821243" y="397276"/>
                </a:lnTo>
                <a:lnTo>
                  <a:pt x="0" y="397276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1" name="Group 121"/>
          <p:cNvGrpSpPr/>
          <p:nvPr/>
        </p:nvGrpSpPr>
        <p:grpSpPr>
          <a:xfrm>
            <a:off x="19916704" y="24122055"/>
            <a:ext cx="1694799" cy="1694799"/>
            <a:chOff x="0" y="0"/>
            <a:chExt cx="812800" cy="812800"/>
          </a:xfrm>
        </p:grpSpPr>
        <p:sp>
          <p:nvSpPr>
            <p:cNvPr id="122" name="Freeform 1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0E2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TextBox 123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sp>
        <p:nvSpPr>
          <p:cNvPr id="124" name="Freeform 124"/>
          <p:cNvSpPr/>
          <p:nvPr/>
        </p:nvSpPr>
        <p:spPr>
          <a:xfrm>
            <a:off x="19753880" y="24583682"/>
            <a:ext cx="2020446" cy="771544"/>
          </a:xfrm>
          <a:custGeom>
            <a:avLst/>
            <a:gdLst/>
            <a:ahLst/>
            <a:cxnLst/>
            <a:rect l="l" t="t" r="r" b="b"/>
            <a:pathLst>
              <a:path w="2020446" h="771544">
                <a:moveTo>
                  <a:pt x="0" y="0"/>
                </a:moveTo>
                <a:lnTo>
                  <a:pt x="2020447" y="0"/>
                </a:lnTo>
                <a:lnTo>
                  <a:pt x="2020447" y="771545"/>
                </a:lnTo>
                <a:lnTo>
                  <a:pt x="0" y="771545"/>
                </a:lnTo>
                <a:lnTo>
                  <a:pt x="0" y="0"/>
                </a:lnTo>
                <a:close/>
              </a:path>
            </a:pathLst>
          </a:custGeom>
          <a:blipFill>
            <a:blip r:embed="rId3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5" name="Group 125"/>
          <p:cNvGrpSpPr/>
          <p:nvPr/>
        </p:nvGrpSpPr>
        <p:grpSpPr>
          <a:xfrm>
            <a:off x="21560693" y="25221300"/>
            <a:ext cx="976484" cy="976484"/>
            <a:chOff x="0" y="0"/>
            <a:chExt cx="812800" cy="812800"/>
          </a:xfrm>
        </p:grpSpPr>
        <p:sp>
          <p:nvSpPr>
            <p:cNvPr id="126" name="Freeform 1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32BA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TextBox 127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sp>
        <p:nvSpPr>
          <p:cNvPr id="128" name="Freeform 128"/>
          <p:cNvSpPr/>
          <p:nvPr/>
        </p:nvSpPr>
        <p:spPr>
          <a:xfrm>
            <a:off x="21698510" y="25375717"/>
            <a:ext cx="700849" cy="667652"/>
          </a:xfrm>
          <a:custGeom>
            <a:avLst/>
            <a:gdLst/>
            <a:ahLst/>
            <a:cxnLst/>
            <a:rect l="l" t="t" r="r" b="b"/>
            <a:pathLst>
              <a:path w="700849" h="667652">
                <a:moveTo>
                  <a:pt x="0" y="0"/>
                </a:moveTo>
                <a:lnTo>
                  <a:pt x="700849" y="0"/>
                </a:lnTo>
                <a:lnTo>
                  <a:pt x="700849" y="667651"/>
                </a:lnTo>
                <a:lnTo>
                  <a:pt x="0" y="667651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l="-17999" t="-19888" r="-13262" b="-1790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9" name="Group 129"/>
          <p:cNvGrpSpPr/>
          <p:nvPr/>
        </p:nvGrpSpPr>
        <p:grpSpPr>
          <a:xfrm>
            <a:off x="23943883" y="11024736"/>
            <a:ext cx="8384701" cy="8384701"/>
            <a:chOff x="0" y="0"/>
            <a:chExt cx="812800" cy="812800"/>
          </a:xfrm>
        </p:grpSpPr>
        <p:sp>
          <p:nvSpPr>
            <p:cNvPr id="130" name="Freeform 1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TextBox 131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sp>
        <p:nvSpPr>
          <p:cNvPr id="132" name="Freeform 132"/>
          <p:cNvSpPr/>
          <p:nvPr/>
        </p:nvSpPr>
        <p:spPr>
          <a:xfrm>
            <a:off x="25337767" y="13328122"/>
            <a:ext cx="5596933" cy="3777930"/>
          </a:xfrm>
          <a:custGeom>
            <a:avLst/>
            <a:gdLst/>
            <a:ahLst/>
            <a:cxnLst/>
            <a:rect l="l" t="t" r="r" b="b"/>
            <a:pathLst>
              <a:path w="5596933" h="3777930">
                <a:moveTo>
                  <a:pt x="0" y="0"/>
                </a:moveTo>
                <a:lnTo>
                  <a:pt x="5596933" y="0"/>
                </a:lnTo>
                <a:lnTo>
                  <a:pt x="5596933" y="3777930"/>
                </a:lnTo>
                <a:lnTo>
                  <a:pt x="0" y="3777930"/>
                </a:lnTo>
                <a:lnTo>
                  <a:pt x="0" y="0"/>
                </a:lnTo>
                <a:close/>
              </a:path>
            </a:pathLst>
          </a:custGeom>
          <a:blipFill>
            <a:blip r:embed="rId3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3" name="Group 133"/>
          <p:cNvGrpSpPr/>
          <p:nvPr/>
        </p:nvGrpSpPr>
        <p:grpSpPr>
          <a:xfrm>
            <a:off x="26380298" y="19564609"/>
            <a:ext cx="3230139" cy="3230139"/>
            <a:chOff x="0" y="0"/>
            <a:chExt cx="812800" cy="812800"/>
          </a:xfrm>
        </p:grpSpPr>
        <p:sp>
          <p:nvSpPr>
            <p:cNvPr id="134" name="Freeform 1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TextBox 135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sp>
        <p:nvSpPr>
          <p:cNvPr id="136" name="Freeform 136"/>
          <p:cNvSpPr/>
          <p:nvPr/>
        </p:nvSpPr>
        <p:spPr>
          <a:xfrm>
            <a:off x="26557226" y="20755353"/>
            <a:ext cx="2876281" cy="838627"/>
          </a:xfrm>
          <a:custGeom>
            <a:avLst/>
            <a:gdLst/>
            <a:ahLst/>
            <a:cxnLst/>
            <a:rect l="l" t="t" r="r" b="b"/>
            <a:pathLst>
              <a:path w="2876281" h="838627">
                <a:moveTo>
                  <a:pt x="0" y="0"/>
                </a:moveTo>
                <a:lnTo>
                  <a:pt x="2876282" y="0"/>
                </a:lnTo>
                <a:lnTo>
                  <a:pt x="2876282" y="838627"/>
                </a:lnTo>
                <a:lnTo>
                  <a:pt x="0" y="838627"/>
                </a:lnTo>
                <a:lnTo>
                  <a:pt x="0" y="0"/>
                </a:lnTo>
                <a:close/>
              </a:path>
            </a:pathLst>
          </a:custGeom>
          <a:blipFill>
            <a:blip r:embed="rId3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7" name="Group 137"/>
          <p:cNvGrpSpPr/>
          <p:nvPr/>
        </p:nvGrpSpPr>
        <p:grpSpPr>
          <a:xfrm>
            <a:off x="25882034" y="25152714"/>
            <a:ext cx="978468" cy="978468"/>
            <a:chOff x="0" y="0"/>
            <a:chExt cx="812800" cy="812800"/>
          </a:xfrm>
        </p:grpSpPr>
        <p:sp>
          <p:nvSpPr>
            <p:cNvPr id="138" name="Freeform 1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TextBox 13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grpSp>
        <p:nvGrpSpPr>
          <p:cNvPr id="140" name="Group 140"/>
          <p:cNvGrpSpPr/>
          <p:nvPr/>
        </p:nvGrpSpPr>
        <p:grpSpPr>
          <a:xfrm>
            <a:off x="26720713" y="24373578"/>
            <a:ext cx="978468" cy="978468"/>
            <a:chOff x="0" y="0"/>
            <a:chExt cx="812800" cy="812800"/>
          </a:xfrm>
        </p:grpSpPr>
        <p:sp>
          <p:nvSpPr>
            <p:cNvPr id="141" name="Freeform 1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TextBox 142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grpSp>
        <p:nvGrpSpPr>
          <p:cNvPr id="143" name="Group 143"/>
          <p:cNvGrpSpPr/>
          <p:nvPr/>
        </p:nvGrpSpPr>
        <p:grpSpPr>
          <a:xfrm>
            <a:off x="29235549" y="23180755"/>
            <a:ext cx="1372287" cy="1372287"/>
            <a:chOff x="0" y="0"/>
            <a:chExt cx="812800" cy="812800"/>
          </a:xfrm>
        </p:grpSpPr>
        <p:sp>
          <p:nvSpPr>
            <p:cNvPr id="144" name="Freeform 1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TextBox 145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grpSp>
        <p:nvGrpSpPr>
          <p:cNvPr id="146" name="Group 146"/>
          <p:cNvGrpSpPr/>
          <p:nvPr/>
        </p:nvGrpSpPr>
        <p:grpSpPr>
          <a:xfrm>
            <a:off x="29543585" y="21406554"/>
            <a:ext cx="1689515" cy="1689515"/>
            <a:chOff x="0" y="0"/>
            <a:chExt cx="812800" cy="812800"/>
          </a:xfrm>
        </p:grpSpPr>
        <p:sp>
          <p:nvSpPr>
            <p:cNvPr id="147" name="Freeform 1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8" name="TextBox 148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sp>
        <p:nvSpPr>
          <p:cNvPr id="149" name="Freeform 149"/>
          <p:cNvSpPr/>
          <p:nvPr/>
        </p:nvSpPr>
        <p:spPr>
          <a:xfrm>
            <a:off x="29680923" y="21986257"/>
            <a:ext cx="1414841" cy="530108"/>
          </a:xfrm>
          <a:custGeom>
            <a:avLst/>
            <a:gdLst/>
            <a:ahLst/>
            <a:cxnLst/>
            <a:rect l="l" t="t" r="r" b="b"/>
            <a:pathLst>
              <a:path w="1414841" h="530108">
                <a:moveTo>
                  <a:pt x="0" y="0"/>
                </a:moveTo>
                <a:lnTo>
                  <a:pt x="1414840" y="0"/>
                </a:lnTo>
                <a:lnTo>
                  <a:pt x="1414840" y="530109"/>
                </a:lnTo>
                <a:lnTo>
                  <a:pt x="0" y="530109"/>
                </a:lnTo>
                <a:lnTo>
                  <a:pt x="0" y="0"/>
                </a:lnTo>
                <a:close/>
              </a:path>
            </a:pathLst>
          </a:custGeom>
          <a:blipFill>
            <a:blip r:embed="rId3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0" name="Freeform 150"/>
          <p:cNvSpPr/>
          <p:nvPr/>
        </p:nvSpPr>
        <p:spPr>
          <a:xfrm>
            <a:off x="29357209" y="23648867"/>
            <a:ext cx="1128967" cy="436064"/>
          </a:xfrm>
          <a:custGeom>
            <a:avLst/>
            <a:gdLst/>
            <a:ahLst/>
            <a:cxnLst/>
            <a:rect l="l" t="t" r="r" b="b"/>
            <a:pathLst>
              <a:path w="1128967" h="436064">
                <a:moveTo>
                  <a:pt x="0" y="0"/>
                </a:moveTo>
                <a:lnTo>
                  <a:pt x="1128967" y="0"/>
                </a:lnTo>
                <a:lnTo>
                  <a:pt x="1128967" y="436063"/>
                </a:lnTo>
                <a:lnTo>
                  <a:pt x="0" y="436063"/>
                </a:lnTo>
                <a:lnTo>
                  <a:pt x="0" y="0"/>
                </a:lnTo>
                <a:close/>
              </a:path>
            </a:pathLst>
          </a:custGeom>
          <a:blipFill>
            <a:blip r:embed="rId3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1" name="Group 151"/>
          <p:cNvGrpSpPr/>
          <p:nvPr/>
        </p:nvGrpSpPr>
        <p:grpSpPr>
          <a:xfrm>
            <a:off x="31251563" y="21150524"/>
            <a:ext cx="978468" cy="978468"/>
            <a:chOff x="0" y="0"/>
            <a:chExt cx="812800" cy="812800"/>
          </a:xfrm>
        </p:grpSpPr>
        <p:sp>
          <p:nvSpPr>
            <p:cNvPr id="152" name="Freeform 15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TextBox 153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grpSp>
        <p:nvGrpSpPr>
          <p:cNvPr id="154" name="Group 154"/>
          <p:cNvGrpSpPr/>
          <p:nvPr/>
        </p:nvGrpSpPr>
        <p:grpSpPr>
          <a:xfrm>
            <a:off x="32349161" y="20857165"/>
            <a:ext cx="978468" cy="978468"/>
            <a:chOff x="0" y="0"/>
            <a:chExt cx="812800" cy="812800"/>
          </a:xfrm>
        </p:grpSpPr>
        <p:sp>
          <p:nvSpPr>
            <p:cNvPr id="155" name="Freeform 1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TextBox 156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grpSp>
        <p:nvGrpSpPr>
          <p:cNvPr id="157" name="Group 157"/>
          <p:cNvGrpSpPr/>
          <p:nvPr/>
        </p:nvGrpSpPr>
        <p:grpSpPr>
          <a:xfrm>
            <a:off x="33128800" y="17521139"/>
            <a:ext cx="978468" cy="978468"/>
            <a:chOff x="0" y="0"/>
            <a:chExt cx="812800" cy="812800"/>
          </a:xfrm>
        </p:grpSpPr>
        <p:sp>
          <p:nvSpPr>
            <p:cNvPr id="158" name="Freeform 15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TextBox 15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grpSp>
        <p:nvGrpSpPr>
          <p:cNvPr id="160" name="Group 160"/>
          <p:cNvGrpSpPr/>
          <p:nvPr/>
        </p:nvGrpSpPr>
        <p:grpSpPr>
          <a:xfrm>
            <a:off x="13473456" y="10512727"/>
            <a:ext cx="1952443" cy="1952443"/>
            <a:chOff x="0" y="0"/>
            <a:chExt cx="812800" cy="812800"/>
          </a:xfrm>
        </p:grpSpPr>
        <p:sp>
          <p:nvSpPr>
            <p:cNvPr id="161" name="Freeform 16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TextBox 162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sp>
        <p:nvSpPr>
          <p:cNvPr id="163" name="Freeform 163"/>
          <p:cNvSpPr/>
          <p:nvPr/>
        </p:nvSpPr>
        <p:spPr>
          <a:xfrm>
            <a:off x="13532725" y="11363929"/>
            <a:ext cx="1833907" cy="250040"/>
          </a:xfrm>
          <a:custGeom>
            <a:avLst/>
            <a:gdLst/>
            <a:ahLst/>
            <a:cxnLst/>
            <a:rect l="l" t="t" r="r" b="b"/>
            <a:pathLst>
              <a:path w="1833907" h="250040">
                <a:moveTo>
                  <a:pt x="0" y="0"/>
                </a:moveTo>
                <a:lnTo>
                  <a:pt x="1833906" y="0"/>
                </a:lnTo>
                <a:lnTo>
                  <a:pt x="1833906" y="250039"/>
                </a:lnTo>
                <a:lnTo>
                  <a:pt x="0" y="250039"/>
                </a:lnTo>
                <a:lnTo>
                  <a:pt x="0" y="0"/>
                </a:lnTo>
                <a:close/>
              </a:path>
            </a:pathLst>
          </a:custGeom>
          <a:blipFill>
            <a:blip r:embed="rId3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4" name="Group 164"/>
          <p:cNvGrpSpPr/>
          <p:nvPr/>
        </p:nvGrpSpPr>
        <p:grpSpPr>
          <a:xfrm>
            <a:off x="33618034" y="15859773"/>
            <a:ext cx="957888" cy="957888"/>
            <a:chOff x="0" y="0"/>
            <a:chExt cx="812800" cy="812800"/>
          </a:xfrm>
        </p:grpSpPr>
        <p:sp>
          <p:nvSpPr>
            <p:cNvPr id="165" name="Freeform 16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542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TextBox 166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sp>
        <p:nvSpPr>
          <p:cNvPr id="167" name="Freeform 167"/>
          <p:cNvSpPr/>
          <p:nvPr/>
        </p:nvSpPr>
        <p:spPr>
          <a:xfrm>
            <a:off x="33685595" y="16235528"/>
            <a:ext cx="822766" cy="206377"/>
          </a:xfrm>
          <a:custGeom>
            <a:avLst/>
            <a:gdLst/>
            <a:ahLst/>
            <a:cxnLst/>
            <a:rect l="l" t="t" r="r" b="b"/>
            <a:pathLst>
              <a:path w="822766" h="206377">
                <a:moveTo>
                  <a:pt x="0" y="0"/>
                </a:moveTo>
                <a:lnTo>
                  <a:pt x="822766" y="0"/>
                </a:lnTo>
                <a:lnTo>
                  <a:pt x="822766" y="206378"/>
                </a:lnTo>
                <a:lnTo>
                  <a:pt x="0" y="206378"/>
                </a:lnTo>
                <a:lnTo>
                  <a:pt x="0" y="0"/>
                </a:lnTo>
                <a:close/>
              </a:path>
            </a:pathLst>
          </a:custGeom>
          <a:blipFill>
            <a:blip r:embed="rId3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8" name="Group 168"/>
          <p:cNvGrpSpPr/>
          <p:nvPr/>
        </p:nvGrpSpPr>
        <p:grpSpPr>
          <a:xfrm>
            <a:off x="26370534" y="7383378"/>
            <a:ext cx="3500204" cy="3500204"/>
            <a:chOff x="0" y="0"/>
            <a:chExt cx="812800" cy="812800"/>
          </a:xfrm>
        </p:grpSpPr>
        <p:sp>
          <p:nvSpPr>
            <p:cNvPr id="169" name="Freeform 16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TextBox 170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sp>
        <p:nvSpPr>
          <p:cNvPr id="171" name="Freeform 171"/>
          <p:cNvSpPr/>
          <p:nvPr/>
        </p:nvSpPr>
        <p:spPr>
          <a:xfrm>
            <a:off x="26470851" y="8704536"/>
            <a:ext cx="3299569" cy="857888"/>
          </a:xfrm>
          <a:custGeom>
            <a:avLst/>
            <a:gdLst/>
            <a:ahLst/>
            <a:cxnLst/>
            <a:rect l="l" t="t" r="r" b="b"/>
            <a:pathLst>
              <a:path w="3299569" h="857888">
                <a:moveTo>
                  <a:pt x="0" y="0"/>
                </a:moveTo>
                <a:lnTo>
                  <a:pt x="3299569" y="0"/>
                </a:lnTo>
                <a:lnTo>
                  <a:pt x="3299569" y="857888"/>
                </a:lnTo>
                <a:lnTo>
                  <a:pt x="0" y="857888"/>
                </a:lnTo>
                <a:lnTo>
                  <a:pt x="0" y="0"/>
                </a:lnTo>
                <a:close/>
              </a:path>
            </a:pathLst>
          </a:custGeom>
          <a:blipFill>
            <a:blip r:embed="rId3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2" name="Group 172"/>
          <p:cNvGrpSpPr/>
          <p:nvPr/>
        </p:nvGrpSpPr>
        <p:grpSpPr>
          <a:xfrm>
            <a:off x="32475019" y="14692893"/>
            <a:ext cx="1386319" cy="1386319"/>
            <a:chOff x="0" y="0"/>
            <a:chExt cx="812800" cy="812800"/>
          </a:xfrm>
        </p:grpSpPr>
        <p:sp>
          <p:nvSpPr>
            <p:cNvPr id="173" name="Freeform 17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71A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4" name="TextBox 174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sp>
        <p:nvSpPr>
          <p:cNvPr id="175" name="Freeform 175"/>
          <p:cNvSpPr/>
          <p:nvPr/>
        </p:nvSpPr>
        <p:spPr>
          <a:xfrm>
            <a:off x="32483123" y="14777227"/>
            <a:ext cx="1386319" cy="1217650"/>
          </a:xfrm>
          <a:custGeom>
            <a:avLst/>
            <a:gdLst/>
            <a:ahLst/>
            <a:cxnLst/>
            <a:rect l="l" t="t" r="r" b="b"/>
            <a:pathLst>
              <a:path w="1386319" h="1217650">
                <a:moveTo>
                  <a:pt x="0" y="0"/>
                </a:moveTo>
                <a:lnTo>
                  <a:pt x="1386318" y="0"/>
                </a:lnTo>
                <a:lnTo>
                  <a:pt x="1386318" y="1217650"/>
                </a:lnTo>
                <a:lnTo>
                  <a:pt x="0" y="1217650"/>
                </a:lnTo>
                <a:lnTo>
                  <a:pt x="0" y="0"/>
                </a:lnTo>
                <a:close/>
              </a:path>
            </a:pathLst>
          </a:custGeom>
          <a:blipFill>
            <a:blip r:embed="rId3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6" name="Group 176"/>
          <p:cNvGrpSpPr/>
          <p:nvPr/>
        </p:nvGrpSpPr>
        <p:grpSpPr>
          <a:xfrm>
            <a:off x="33537036" y="13590081"/>
            <a:ext cx="1386319" cy="1386319"/>
            <a:chOff x="0" y="0"/>
            <a:chExt cx="812800" cy="812800"/>
          </a:xfrm>
        </p:grpSpPr>
        <p:sp>
          <p:nvSpPr>
            <p:cNvPr id="177" name="Freeform 17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8D5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TextBox 178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grpSp>
        <p:nvGrpSpPr>
          <p:cNvPr id="179" name="Group 179"/>
          <p:cNvGrpSpPr/>
          <p:nvPr/>
        </p:nvGrpSpPr>
        <p:grpSpPr>
          <a:xfrm>
            <a:off x="32198664" y="12856442"/>
            <a:ext cx="1386319" cy="1386319"/>
            <a:chOff x="0" y="0"/>
            <a:chExt cx="812800" cy="812800"/>
          </a:xfrm>
        </p:grpSpPr>
        <p:sp>
          <p:nvSpPr>
            <p:cNvPr id="180" name="Freeform 18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8A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181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sp>
        <p:nvSpPr>
          <p:cNvPr id="182" name="Freeform 182"/>
          <p:cNvSpPr/>
          <p:nvPr/>
        </p:nvSpPr>
        <p:spPr>
          <a:xfrm>
            <a:off x="33615324" y="14154661"/>
            <a:ext cx="1229743" cy="257158"/>
          </a:xfrm>
          <a:custGeom>
            <a:avLst/>
            <a:gdLst/>
            <a:ahLst/>
            <a:cxnLst/>
            <a:rect l="l" t="t" r="r" b="b"/>
            <a:pathLst>
              <a:path w="1229743" h="257158">
                <a:moveTo>
                  <a:pt x="0" y="0"/>
                </a:moveTo>
                <a:lnTo>
                  <a:pt x="1229743" y="0"/>
                </a:lnTo>
                <a:lnTo>
                  <a:pt x="1229743" y="257158"/>
                </a:lnTo>
                <a:lnTo>
                  <a:pt x="0" y="257158"/>
                </a:lnTo>
                <a:lnTo>
                  <a:pt x="0" y="0"/>
                </a:lnTo>
                <a:close/>
              </a:path>
            </a:pathLst>
          </a:custGeom>
          <a:blipFill>
            <a:blip r:embed="rId4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3" name="Freeform 183"/>
          <p:cNvSpPr/>
          <p:nvPr/>
        </p:nvSpPr>
        <p:spPr>
          <a:xfrm>
            <a:off x="32389600" y="13112417"/>
            <a:ext cx="997473" cy="897696"/>
          </a:xfrm>
          <a:custGeom>
            <a:avLst/>
            <a:gdLst/>
            <a:ahLst/>
            <a:cxnLst/>
            <a:rect l="l" t="t" r="r" b="b"/>
            <a:pathLst>
              <a:path w="997473" h="897696">
                <a:moveTo>
                  <a:pt x="0" y="0"/>
                </a:moveTo>
                <a:lnTo>
                  <a:pt x="997472" y="0"/>
                </a:lnTo>
                <a:lnTo>
                  <a:pt x="997472" y="897696"/>
                </a:lnTo>
                <a:lnTo>
                  <a:pt x="0" y="897696"/>
                </a:lnTo>
                <a:lnTo>
                  <a:pt x="0" y="0"/>
                </a:lnTo>
                <a:close/>
              </a:path>
            </a:pathLst>
          </a:custGeom>
          <a:blipFill>
            <a:blip r:embed="rId41"/>
            <a:stretch>
              <a:fillRect l="-10419" t="-14977" r="-10935" b="-1986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4" name="Group 184"/>
          <p:cNvGrpSpPr/>
          <p:nvPr/>
        </p:nvGrpSpPr>
        <p:grpSpPr>
          <a:xfrm>
            <a:off x="33142555" y="11980922"/>
            <a:ext cx="964713" cy="964713"/>
            <a:chOff x="0" y="0"/>
            <a:chExt cx="812800" cy="812800"/>
          </a:xfrm>
        </p:grpSpPr>
        <p:sp>
          <p:nvSpPr>
            <p:cNvPr id="185" name="Freeform 18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TextBox 186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grpSp>
        <p:nvGrpSpPr>
          <p:cNvPr id="187" name="Group 187"/>
          <p:cNvGrpSpPr/>
          <p:nvPr/>
        </p:nvGrpSpPr>
        <p:grpSpPr>
          <a:xfrm>
            <a:off x="33196361" y="10835671"/>
            <a:ext cx="978468" cy="978468"/>
            <a:chOff x="0" y="0"/>
            <a:chExt cx="812800" cy="812800"/>
          </a:xfrm>
        </p:grpSpPr>
        <p:sp>
          <p:nvSpPr>
            <p:cNvPr id="188" name="Freeform 18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TextBox 18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sp>
        <p:nvSpPr>
          <p:cNvPr id="190" name="TextBox 190"/>
          <p:cNvSpPr txBox="1"/>
          <p:nvPr/>
        </p:nvSpPr>
        <p:spPr>
          <a:xfrm>
            <a:off x="33376826" y="10982463"/>
            <a:ext cx="617538" cy="656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1"/>
              </a:lnSpc>
            </a:pPr>
            <a:r>
              <a:rPr lang="en-US" sz="13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</a:t>
            </a:r>
          </a:p>
          <a:p>
            <a:pPr algn="ctr">
              <a:lnSpc>
                <a:spcPts val="1821"/>
              </a:lnSpc>
            </a:pPr>
            <a:r>
              <a:rPr lang="en-US" sz="13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Hacker</a:t>
            </a:r>
          </a:p>
          <a:p>
            <a:pPr algn="ctr">
              <a:lnSpc>
                <a:spcPts val="1821"/>
              </a:lnSpc>
            </a:pPr>
            <a:r>
              <a:rPr lang="en-US" sz="13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News</a:t>
            </a:r>
          </a:p>
        </p:txBody>
      </p:sp>
      <p:grpSp>
        <p:nvGrpSpPr>
          <p:cNvPr id="191" name="Group 191"/>
          <p:cNvGrpSpPr/>
          <p:nvPr/>
        </p:nvGrpSpPr>
        <p:grpSpPr>
          <a:xfrm>
            <a:off x="32038412" y="9706306"/>
            <a:ext cx="1366714" cy="1366714"/>
            <a:chOff x="0" y="0"/>
            <a:chExt cx="812800" cy="812800"/>
          </a:xfrm>
        </p:grpSpPr>
        <p:sp>
          <p:nvSpPr>
            <p:cNvPr id="192" name="Freeform 19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FC5F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TextBox 193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sp>
        <p:nvSpPr>
          <p:cNvPr id="194" name="Freeform 194"/>
          <p:cNvSpPr/>
          <p:nvPr/>
        </p:nvSpPr>
        <p:spPr>
          <a:xfrm>
            <a:off x="32206691" y="9946696"/>
            <a:ext cx="1030157" cy="885935"/>
          </a:xfrm>
          <a:custGeom>
            <a:avLst/>
            <a:gdLst/>
            <a:ahLst/>
            <a:cxnLst/>
            <a:rect l="l" t="t" r="r" b="b"/>
            <a:pathLst>
              <a:path w="1030157" h="885935">
                <a:moveTo>
                  <a:pt x="0" y="0"/>
                </a:moveTo>
                <a:lnTo>
                  <a:pt x="1030157" y="0"/>
                </a:lnTo>
                <a:lnTo>
                  <a:pt x="1030157" y="885935"/>
                </a:lnTo>
                <a:lnTo>
                  <a:pt x="0" y="885935"/>
                </a:lnTo>
                <a:lnTo>
                  <a:pt x="0" y="0"/>
                </a:lnTo>
                <a:close/>
              </a:path>
            </a:pathLst>
          </a:custGeom>
          <a:blipFill>
            <a:blip r:embed="rId4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95" name="Group 195"/>
          <p:cNvGrpSpPr/>
          <p:nvPr/>
        </p:nvGrpSpPr>
        <p:grpSpPr>
          <a:xfrm>
            <a:off x="26025428" y="4350517"/>
            <a:ext cx="1414215" cy="1414215"/>
            <a:chOff x="0" y="0"/>
            <a:chExt cx="812800" cy="812800"/>
          </a:xfrm>
        </p:grpSpPr>
        <p:sp>
          <p:nvSpPr>
            <p:cNvPr id="196" name="Freeform 19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TextBox 197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grpSp>
        <p:nvGrpSpPr>
          <p:cNvPr id="198" name="Group 198"/>
          <p:cNvGrpSpPr/>
          <p:nvPr/>
        </p:nvGrpSpPr>
        <p:grpSpPr>
          <a:xfrm>
            <a:off x="31510306" y="8747326"/>
            <a:ext cx="964713" cy="964713"/>
            <a:chOff x="0" y="0"/>
            <a:chExt cx="812800" cy="812800"/>
          </a:xfrm>
        </p:grpSpPr>
        <p:sp>
          <p:nvSpPr>
            <p:cNvPr id="199" name="Freeform 19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TextBox 200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grpSp>
        <p:nvGrpSpPr>
          <p:cNvPr id="201" name="Group 201"/>
          <p:cNvGrpSpPr/>
          <p:nvPr/>
        </p:nvGrpSpPr>
        <p:grpSpPr>
          <a:xfrm>
            <a:off x="32636856" y="8643625"/>
            <a:ext cx="978468" cy="978468"/>
            <a:chOff x="0" y="0"/>
            <a:chExt cx="812800" cy="812800"/>
          </a:xfrm>
        </p:grpSpPr>
        <p:sp>
          <p:nvSpPr>
            <p:cNvPr id="202" name="Freeform 20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TextBox 203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grpSp>
        <p:nvGrpSpPr>
          <p:cNvPr id="204" name="Group 204"/>
          <p:cNvGrpSpPr/>
          <p:nvPr/>
        </p:nvGrpSpPr>
        <p:grpSpPr>
          <a:xfrm>
            <a:off x="30230812" y="6418666"/>
            <a:ext cx="964713" cy="964713"/>
            <a:chOff x="0" y="0"/>
            <a:chExt cx="812800" cy="812800"/>
          </a:xfrm>
        </p:grpSpPr>
        <p:sp>
          <p:nvSpPr>
            <p:cNvPr id="205" name="Freeform 20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TextBox 206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grpSp>
        <p:nvGrpSpPr>
          <p:cNvPr id="207" name="Group 207"/>
          <p:cNvGrpSpPr/>
          <p:nvPr/>
        </p:nvGrpSpPr>
        <p:grpSpPr>
          <a:xfrm>
            <a:off x="29942216" y="7542719"/>
            <a:ext cx="1686962" cy="1686962"/>
            <a:chOff x="0" y="0"/>
            <a:chExt cx="812800" cy="812800"/>
          </a:xfrm>
        </p:grpSpPr>
        <p:sp>
          <p:nvSpPr>
            <p:cNvPr id="208" name="Freeform 20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161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TextBox 20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sp>
        <p:nvSpPr>
          <p:cNvPr id="210" name="Freeform 210"/>
          <p:cNvSpPr/>
          <p:nvPr/>
        </p:nvSpPr>
        <p:spPr>
          <a:xfrm>
            <a:off x="30195226" y="7805474"/>
            <a:ext cx="1152664" cy="1152664"/>
          </a:xfrm>
          <a:custGeom>
            <a:avLst/>
            <a:gdLst/>
            <a:ahLst/>
            <a:cxnLst/>
            <a:rect l="l" t="t" r="r" b="b"/>
            <a:pathLst>
              <a:path w="1152664" h="1152664">
                <a:moveTo>
                  <a:pt x="0" y="0"/>
                </a:moveTo>
                <a:lnTo>
                  <a:pt x="1152664" y="0"/>
                </a:lnTo>
                <a:lnTo>
                  <a:pt x="1152664" y="1152664"/>
                </a:lnTo>
                <a:lnTo>
                  <a:pt x="0" y="1152664"/>
                </a:lnTo>
                <a:lnTo>
                  <a:pt x="0" y="0"/>
                </a:lnTo>
                <a:close/>
              </a:path>
            </a:pathLst>
          </a:custGeom>
          <a:blipFill>
            <a:blip r:embed="rId4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11" name="Group 211"/>
          <p:cNvGrpSpPr/>
          <p:nvPr/>
        </p:nvGrpSpPr>
        <p:grpSpPr>
          <a:xfrm>
            <a:off x="21871734" y="3923607"/>
            <a:ext cx="969577" cy="969577"/>
            <a:chOff x="0" y="0"/>
            <a:chExt cx="812800" cy="812800"/>
          </a:xfrm>
        </p:grpSpPr>
        <p:sp>
          <p:nvSpPr>
            <p:cNvPr id="212" name="Freeform 2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TextBox 213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grpSp>
        <p:nvGrpSpPr>
          <p:cNvPr id="214" name="Group 214"/>
          <p:cNvGrpSpPr/>
          <p:nvPr/>
        </p:nvGrpSpPr>
        <p:grpSpPr>
          <a:xfrm>
            <a:off x="24960998" y="6221832"/>
            <a:ext cx="1956743" cy="1956743"/>
            <a:chOff x="0" y="0"/>
            <a:chExt cx="812800" cy="812800"/>
          </a:xfrm>
        </p:grpSpPr>
        <p:sp>
          <p:nvSpPr>
            <p:cNvPr id="215" name="Freeform 2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5E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TextBox 216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sp>
        <p:nvSpPr>
          <p:cNvPr id="217" name="Freeform 217"/>
          <p:cNvSpPr/>
          <p:nvPr/>
        </p:nvSpPr>
        <p:spPr>
          <a:xfrm>
            <a:off x="25034293" y="6860800"/>
            <a:ext cx="1810152" cy="678807"/>
          </a:xfrm>
          <a:custGeom>
            <a:avLst/>
            <a:gdLst/>
            <a:ahLst/>
            <a:cxnLst/>
            <a:rect l="l" t="t" r="r" b="b"/>
            <a:pathLst>
              <a:path w="1810152" h="678807">
                <a:moveTo>
                  <a:pt x="0" y="0"/>
                </a:moveTo>
                <a:lnTo>
                  <a:pt x="1810152" y="0"/>
                </a:lnTo>
                <a:lnTo>
                  <a:pt x="1810152" y="678807"/>
                </a:lnTo>
                <a:lnTo>
                  <a:pt x="0" y="678807"/>
                </a:lnTo>
                <a:lnTo>
                  <a:pt x="0" y="0"/>
                </a:lnTo>
                <a:close/>
              </a:path>
            </a:pathLst>
          </a:custGeom>
          <a:blipFill>
            <a:blip r:embed="rId4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18" name="Group 218"/>
          <p:cNvGrpSpPr/>
          <p:nvPr/>
        </p:nvGrpSpPr>
        <p:grpSpPr>
          <a:xfrm>
            <a:off x="28667967" y="6133651"/>
            <a:ext cx="1405956" cy="1405956"/>
            <a:chOff x="0" y="0"/>
            <a:chExt cx="812800" cy="812800"/>
          </a:xfrm>
        </p:grpSpPr>
        <p:sp>
          <p:nvSpPr>
            <p:cNvPr id="219" name="Freeform 2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355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TextBox 220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sp>
        <p:nvSpPr>
          <p:cNvPr id="221" name="Freeform 221"/>
          <p:cNvSpPr/>
          <p:nvPr/>
        </p:nvSpPr>
        <p:spPr>
          <a:xfrm>
            <a:off x="28730086" y="6653576"/>
            <a:ext cx="1281719" cy="366107"/>
          </a:xfrm>
          <a:custGeom>
            <a:avLst/>
            <a:gdLst/>
            <a:ahLst/>
            <a:cxnLst/>
            <a:rect l="l" t="t" r="r" b="b"/>
            <a:pathLst>
              <a:path w="1281719" h="366107">
                <a:moveTo>
                  <a:pt x="0" y="0"/>
                </a:moveTo>
                <a:lnTo>
                  <a:pt x="1281719" y="0"/>
                </a:lnTo>
                <a:lnTo>
                  <a:pt x="1281719" y="366107"/>
                </a:lnTo>
                <a:lnTo>
                  <a:pt x="0" y="366107"/>
                </a:lnTo>
                <a:lnTo>
                  <a:pt x="0" y="0"/>
                </a:lnTo>
                <a:close/>
              </a:path>
            </a:pathLst>
          </a:custGeom>
          <a:blipFill>
            <a:blip r:embed="rId45"/>
            <a:stretch>
              <a:fillRect l="-55529" t="-112774" r="-5586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2" name="Group 222"/>
          <p:cNvGrpSpPr/>
          <p:nvPr/>
        </p:nvGrpSpPr>
        <p:grpSpPr>
          <a:xfrm>
            <a:off x="22738018" y="25327620"/>
            <a:ext cx="978468" cy="978468"/>
            <a:chOff x="0" y="0"/>
            <a:chExt cx="812800" cy="812800"/>
          </a:xfrm>
        </p:grpSpPr>
        <p:sp>
          <p:nvSpPr>
            <p:cNvPr id="223" name="Freeform 2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TextBox 224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grpSp>
        <p:nvGrpSpPr>
          <p:cNvPr id="225" name="Group 225"/>
          <p:cNvGrpSpPr/>
          <p:nvPr/>
        </p:nvGrpSpPr>
        <p:grpSpPr>
          <a:xfrm>
            <a:off x="31389041" y="22251311"/>
            <a:ext cx="978468" cy="978468"/>
            <a:chOff x="0" y="0"/>
            <a:chExt cx="812800" cy="812800"/>
          </a:xfrm>
        </p:grpSpPr>
        <p:sp>
          <p:nvSpPr>
            <p:cNvPr id="226" name="Freeform 2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TextBox 227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grpSp>
        <p:nvGrpSpPr>
          <p:cNvPr id="228" name="Group 228"/>
          <p:cNvGrpSpPr/>
          <p:nvPr/>
        </p:nvGrpSpPr>
        <p:grpSpPr>
          <a:xfrm>
            <a:off x="19173679" y="4833815"/>
            <a:ext cx="969577" cy="969577"/>
            <a:chOff x="0" y="0"/>
            <a:chExt cx="812800" cy="812800"/>
          </a:xfrm>
        </p:grpSpPr>
        <p:sp>
          <p:nvSpPr>
            <p:cNvPr id="229" name="Freeform 2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TextBox 230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grpSp>
        <p:nvGrpSpPr>
          <p:cNvPr id="231" name="Group 231"/>
          <p:cNvGrpSpPr/>
          <p:nvPr/>
        </p:nvGrpSpPr>
        <p:grpSpPr>
          <a:xfrm>
            <a:off x="18073332" y="4833815"/>
            <a:ext cx="969577" cy="969577"/>
            <a:chOff x="0" y="0"/>
            <a:chExt cx="812800" cy="812800"/>
          </a:xfrm>
        </p:grpSpPr>
        <p:sp>
          <p:nvSpPr>
            <p:cNvPr id="232" name="Freeform 2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3" name="TextBox 233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grpSp>
        <p:nvGrpSpPr>
          <p:cNvPr id="234" name="Group 234"/>
          <p:cNvGrpSpPr/>
          <p:nvPr/>
        </p:nvGrpSpPr>
        <p:grpSpPr>
          <a:xfrm>
            <a:off x="15126891" y="6835897"/>
            <a:ext cx="969577" cy="969577"/>
            <a:chOff x="0" y="0"/>
            <a:chExt cx="812800" cy="812800"/>
          </a:xfrm>
        </p:grpSpPr>
        <p:sp>
          <p:nvSpPr>
            <p:cNvPr id="235" name="Freeform 2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TextBox 236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grpSp>
        <p:nvGrpSpPr>
          <p:cNvPr id="237" name="Group 237"/>
          <p:cNvGrpSpPr/>
          <p:nvPr/>
        </p:nvGrpSpPr>
        <p:grpSpPr>
          <a:xfrm>
            <a:off x="16250527" y="6487242"/>
            <a:ext cx="1371795" cy="1371795"/>
            <a:chOff x="0" y="0"/>
            <a:chExt cx="812800" cy="812800"/>
          </a:xfrm>
        </p:grpSpPr>
        <p:sp>
          <p:nvSpPr>
            <p:cNvPr id="238" name="Freeform 2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7F4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9" name="TextBox 23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sp>
        <p:nvSpPr>
          <p:cNvPr id="240" name="Freeform 240"/>
          <p:cNvSpPr/>
          <p:nvPr/>
        </p:nvSpPr>
        <p:spPr>
          <a:xfrm>
            <a:off x="16294971" y="6981460"/>
            <a:ext cx="1282907" cy="383360"/>
          </a:xfrm>
          <a:custGeom>
            <a:avLst/>
            <a:gdLst/>
            <a:ahLst/>
            <a:cxnLst/>
            <a:rect l="l" t="t" r="r" b="b"/>
            <a:pathLst>
              <a:path w="1282907" h="383360">
                <a:moveTo>
                  <a:pt x="0" y="0"/>
                </a:moveTo>
                <a:lnTo>
                  <a:pt x="1282907" y="0"/>
                </a:lnTo>
                <a:lnTo>
                  <a:pt x="1282907" y="383359"/>
                </a:lnTo>
                <a:lnTo>
                  <a:pt x="0" y="383359"/>
                </a:lnTo>
                <a:lnTo>
                  <a:pt x="0" y="0"/>
                </a:lnTo>
                <a:close/>
              </a:path>
            </a:pathLst>
          </a:custGeom>
          <a:blipFill>
            <a:blip r:embed="rId46"/>
            <a:stretch>
              <a:fillRect l="-3738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41" name="Group 241"/>
          <p:cNvGrpSpPr/>
          <p:nvPr/>
        </p:nvGrpSpPr>
        <p:grpSpPr>
          <a:xfrm>
            <a:off x="12480054" y="11662598"/>
            <a:ext cx="969577" cy="969577"/>
            <a:chOff x="0" y="0"/>
            <a:chExt cx="812800" cy="812800"/>
          </a:xfrm>
        </p:grpSpPr>
        <p:sp>
          <p:nvSpPr>
            <p:cNvPr id="242" name="Freeform 2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3" name="TextBox 243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grpSp>
        <p:nvGrpSpPr>
          <p:cNvPr id="244" name="Group 244"/>
          <p:cNvGrpSpPr/>
          <p:nvPr/>
        </p:nvGrpSpPr>
        <p:grpSpPr>
          <a:xfrm>
            <a:off x="11962173" y="12682804"/>
            <a:ext cx="963405" cy="963405"/>
            <a:chOff x="0" y="0"/>
            <a:chExt cx="812800" cy="812800"/>
          </a:xfrm>
        </p:grpSpPr>
        <p:sp>
          <p:nvSpPr>
            <p:cNvPr id="245" name="Freeform 2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BA2D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TextBox 246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sp>
        <p:nvSpPr>
          <p:cNvPr id="247" name="Freeform 247"/>
          <p:cNvSpPr/>
          <p:nvPr/>
        </p:nvSpPr>
        <p:spPr>
          <a:xfrm>
            <a:off x="12005486" y="12879985"/>
            <a:ext cx="859472" cy="569042"/>
          </a:xfrm>
          <a:custGeom>
            <a:avLst/>
            <a:gdLst/>
            <a:ahLst/>
            <a:cxnLst/>
            <a:rect l="l" t="t" r="r" b="b"/>
            <a:pathLst>
              <a:path w="859472" h="569042">
                <a:moveTo>
                  <a:pt x="0" y="0"/>
                </a:moveTo>
                <a:lnTo>
                  <a:pt x="859472" y="0"/>
                </a:lnTo>
                <a:lnTo>
                  <a:pt x="859472" y="569042"/>
                </a:lnTo>
                <a:lnTo>
                  <a:pt x="0" y="569042"/>
                </a:lnTo>
                <a:lnTo>
                  <a:pt x="0" y="0"/>
                </a:lnTo>
                <a:close/>
              </a:path>
            </a:pathLst>
          </a:custGeom>
          <a:blipFill>
            <a:blip r:embed="rId4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48" name="Group 248"/>
          <p:cNvGrpSpPr/>
          <p:nvPr/>
        </p:nvGrpSpPr>
        <p:grpSpPr>
          <a:xfrm>
            <a:off x="12180884" y="13739425"/>
            <a:ext cx="1395692" cy="1395692"/>
            <a:chOff x="0" y="0"/>
            <a:chExt cx="812800" cy="812800"/>
          </a:xfrm>
        </p:grpSpPr>
        <p:sp>
          <p:nvSpPr>
            <p:cNvPr id="249" name="Freeform 24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0" name="TextBox 250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grpSp>
        <p:nvGrpSpPr>
          <p:cNvPr id="251" name="Group 251"/>
          <p:cNvGrpSpPr/>
          <p:nvPr/>
        </p:nvGrpSpPr>
        <p:grpSpPr>
          <a:xfrm>
            <a:off x="12100186" y="16388370"/>
            <a:ext cx="969577" cy="969577"/>
            <a:chOff x="0" y="0"/>
            <a:chExt cx="812800" cy="812800"/>
          </a:xfrm>
        </p:grpSpPr>
        <p:sp>
          <p:nvSpPr>
            <p:cNvPr id="252" name="Freeform 25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TextBox 253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grpSp>
        <p:nvGrpSpPr>
          <p:cNvPr id="254" name="Group 254"/>
          <p:cNvGrpSpPr/>
          <p:nvPr/>
        </p:nvGrpSpPr>
        <p:grpSpPr>
          <a:xfrm>
            <a:off x="12533100" y="17928316"/>
            <a:ext cx="969577" cy="969577"/>
            <a:chOff x="0" y="0"/>
            <a:chExt cx="812800" cy="812800"/>
          </a:xfrm>
        </p:grpSpPr>
        <p:sp>
          <p:nvSpPr>
            <p:cNvPr id="255" name="Freeform 2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6" name="TextBox 256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grpSp>
        <p:nvGrpSpPr>
          <p:cNvPr id="257" name="Group 257"/>
          <p:cNvGrpSpPr/>
          <p:nvPr/>
        </p:nvGrpSpPr>
        <p:grpSpPr>
          <a:xfrm>
            <a:off x="13135033" y="16644677"/>
            <a:ext cx="1365696" cy="1365696"/>
            <a:chOff x="0" y="0"/>
            <a:chExt cx="812800" cy="812800"/>
          </a:xfrm>
        </p:grpSpPr>
        <p:sp>
          <p:nvSpPr>
            <p:cNvPr id="258" name="Freeform 25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9" name="TextBox 25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grpSp>
        <p:nvGrpSpPr>
          <p:cNvPr id="260" name="Group 260"/>
          <p:cNvGrpSpPr/>
          <p:nvPr/>
        </p:nvGrpSpPr>
        <p:grpSpPr>
          <a:xfrm>
            <a:off x="12752810" y="15176925"/>
            <a:ext cx="1365696" cy="1365696"/>
            <a:chOff x="0" y="0"/>
            <a:chExt cx="812800" cy="812800"/>
          </a:xfrm>
        </p:grpSpPr>
        <p:sp>
          <p:nvSpPr>
            <p:cNvPr id="261" name="Freeform 26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2" name="TextBox 262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grpSp>
        <p:nvGrpSpPr>
          <p:cNvPr id="263" name="Group 263"/>
          <p:cNvGrpSpPr/>
          <p:nvPr/>
        </p:nvGrpSpPr>
        <p:grpSpPr>
          <a:xfrm>
            <a:off x="13525525" y="18040087"/>
            <a:ext cx="1961844" cy="1961844"/>
            <a:chOff x="0" y="0"/>
            <a:chExt cx="812800" cy="812800"/>
          </a:xfrm>
        </p:grpSpPr>
        <p:sp>
          <p:nvSpPr>
            <p:cNvPr id="264" name="Freeform 26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3575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5" name="TextBox 265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674" tIns="50674" rIns="50674" bIns="50674" rtlCol="0" anchor="ctr"/>
            <a:lstStyle/>
            <a:p>
              <a:pPr algn="ctr">
                <a:lnSpc>
                  <a:spcPts val="6000"/>
                </a:lnSpc>
              </a:pPr>
              <a:endParaRPr/>
            </a:p>
          </p:txBody>
        </p:sp>
      </p:grpSp>
      <p:sp>
        <p:nvSpPr>
          <p:cNvPr id="266" name="Freeform 266"/>
          <p:cNvSpPr/>
          <p:nvPr/>
        </p:nvSpPr>
        <p:spPr>
          <a:xfrm>
            <a:off x="13680778" y="18557860"/>
            <a:ext cx="1651339" cy="926298"/>
          </a:xfrm>
          <a:custGeom>
            <a:avLst/>
            <a:gdLst/>
            <a:ahLst/>
            <a:cxnLst/>
            <a:rect l="l" t="t" r="r" b="b"/>
            <a:pathLst>
              <a:path w="1651339" h="926298">
                <a:moveTo>
                  <a:pt x="0" y="0"/>
                </a:moveTo>
                <a:lnTo>
                  <a:pt x="1651339" y="0"/>
                </a:lnTo>
                <a:lnTo>
                  <a:pt x="1651339" y="926298"/>
                </a:lnTo>
                <a:lnTo>
                  <a:pt x="0" y="926298"/>
                </a:lnTo>
                <a:lnTo>
                  <a:pt x="0" y="0"/>
                </a:lnTo>
                <a:close/>
              </a:path>
            </a:pathLst>
          </a:custGeom>
          <a:blipFill>
            <a:blip r:embed="rId4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7" name="TextBox 267"/>
          <p:cNvSpPr txBox="1"/>
          <p:nvPr/>
        </p:nvSpPr>
        <p:spPr>
          <a:xfrm>
            <a:off x="27039703" y="6147159"/>
            <a:ext cx="1417453" cy="454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7"/>
              </a:lnSpc>
            </a:pPr>
            <a:r>
              <a:rPr lang="en-US" sz="2762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Qianxin</a:t>
            </a:r>
          </a:p>
        </p:txBody>
      </p:sp>
      <p:sp>
        <p:nvSpPr>
          <p:cNvPr id="268" name="TextBox 268"/>
          <p:cNvSpPr txBox="1"/>
          <p:nvPr/>
        </p:nvSpPr>
        <p:spPr>
          <a:xfrm>
            <a:off x="17353360" y="5953446"/>
            <a:ext cx="868303" cy="38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34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NCSC</a:t>
            </a:r>
          </a:p>
        </p:txBody>
      </p:sp>
      <p:sp>
        <p:nvSpPr>
          <p:cNvPr id="269" name="TextBox 269"/>
          <p:cNvSpPr txBox="1"/>
          <p:nvPr/>
        </p:nvSpPr>
        <p:spPr>
          <a:xfrm>
            <a:off x="28582799" y="5436793"/>
            <a:ext cx="790158" cy="198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7"/>
              </a:lnSpc>
            </a:pPr>
            <a:r>
              <a:rPr lang="en-US" sz="118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Forescout</a:t>
            </a:r>
          </a:p>
        </p:txBody>
      </p:sp>
      <p:sp>
        <p:nvSpPr>
          <p:cNvPr id="270" name="TextBox 270"/>
          <p:cNvSpPr txBox="1"/>
          <p:nvPr/>
        </p:nvSpPr>
        <p:spPr>
          <a:xfrm>
            <a:off x="26917741" y="24572879"/>
            <a:ext cx="584413" cy="551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36"/>
              </a:lnSpc>
            </a:pPr>
            <a:r>
              <a:rPr lang="en-US" sz="1668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CERT</a:t>
            </a:r>
          </a:p>
          <a:p>
            <a:pPr algn="ctr">
              <a:lnSpc>
                <a:spcPts val="2336"/>
              </a:lnSpc>
            </a:pPr>
            <a:r>
              <a:rPr lang="en-US" sz="1668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PL</a:t>
            </a:r>
          </a:p>
        </p:txBody>
      </p:sp>
      <p:sp>
        <p:nvSpPr>
          <p:cNvPr id="271" name="TextBox 271"/>
          <p:cNvSpPr txBox="1"/>
          <p:nvPr/>
        </p:nvSpPr>
        <p:spPr>
          <a:xfrm>
            <a:off x="25928339" y="25547290"/>
            <a:ext cx="885858" cy="170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0"/>
              </a:lnSpc>
            </a:pPr>
            <a:r>
              <a:rPr lang="en-US" sz="105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Cyberreason</a:t>
            </a:r>
          </a:p>
        </p:txBody>
      </p:sp>
      <p:sp>
        <p:nvSpPr>
          <p:cNvPr id="272" name="TextBox 272"/>
          <p:cNvSpPr txBox="1"/>
          <p:nvPr/>
        </p:nvSpPr>
        <p:spPr>
          <a:xfrm>
            <a:off x="31341115" y="21319558"/>
            <a:ext cx="799363" cy="60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1"/>
              </a:lnSpc>
            </a:pPr>
            <a:r>
              <a:rPr lang="en-US" sz="1801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Falcon</a:t>
            </a:r>
          </a:p>
          <a:p>
            <a:pPr algn="ctr">
              <a:lnSpc>
                <a:spcPts val="2521"/>
              </a:lnSpc>
            </a:pPr>
            <a:r>
              <a:rPr lang="en-US" sz="1801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Feeds</a:t>
            </a:r>
          </a:p>
        </p:txBody>
      </p:sp>
      <p:sp>
        <p:nvSpPr>
          <p:cNvPr id="273" name="TextBox 273"/>
          <p:cNvSpPr txBox="1"/>
          <p:nvPr/>
        </p:nvSpPr>
        <p:spPr>
          <a:xfrm>
            <a:off x="32389600" y="21224215"/>
            <a:ext cx="897592" cy="215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1"/>
              </a:lnSpc>
            </a:pPr>
            <a:r>
              <a:rPr lang="en-US" sz="13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Sensepost</a:t>
            </a:r>
          </a:p>
        </p:txBody>
      </p:sp>
      <p:sp>
        <p:nvSpPr>
          <p:cNvPr id="274" name="TextBox 274"/>
          <p:cNvSpPr txBox="1"/>
          <p:nvPr/>
        </p:nvSpPr>
        <p:spPr>
          <a:xfrm>
            <a:off x="33176282" y="17699698"/>
            <a:ext cx="883504" cy="514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1"/>
              </a:lnSpc>
            </a:pPr>
            <a:r>
              <a:rPr lang="en-US" sz="155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Hunter</a:t>
            </a:r>
          </a:p>
          <a:p>
            <a:pPr algn="ctr">
              <a:lnSpc>
                <a:spcPts val="2171"/>
              </a:lnSpc>
            </a:pPr>
            <a:r>
              <a:rPr lang="en-US" sz="155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Strategy</a:t>
            </a:r>
          </a:p>
        </p:txBody>
      </p:sp>
      <p:sp>
        <p:nvSpPr>
          <p:cNvPr id="275" name="TextBox 275"/>
          <p:cNvSpPr txBox="1"/>
          <p:nvPr/>
        </p:nvSpPr>
        <p:spPr>
          <a:xfrm>
            <a:off x="33167352" y="12328355"/>
            <a:ext cx="915120" cy="266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9"/>
              </a:lnSpc>
            </a:pPr>
            <a:r>
              <a:rPr lang="en-US" sz="158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KB CERT</a:t>
            </a:r>
          </a:p>
        </p:txBody>
      </p:sp>
      <p:sp>
        <p:nvSpPr>
          <p:cNvPr id="276" name="TextBox 276"/>
          <p:cNvSpPr txBox="1"/>
          <p:nvPr/>
        </p:nvSpPr>
        <p:spPr>
          <a:xfrm>
            <a:off x="26122867" y="4895249"/>
            <a:ext cx="1219337" cy="286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7"/>
              </a:lnSpc>
            </a:pPr>
            <a:r>
              <a:rPr lang="en-US" sz="1726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Reliaquest</a:t>
            </a:r>
          </a:p>
        </p:txBody>
      </p:sp>
      <p:sp>
        <p:nvSpPr>
          <p:cNvPr id="277" name="TextBox 277"/>
          <p:cNvSpPr txBox="1"/>
          <p:nvPr/>
        </p:nvSpPr>
        <p:spPr>
          <a:xfrm>
            <a:off x="31545719" y="9094759"/>
            <a:ext cx="893887" cy="266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9"/>
              </a:lnSpc>
            </a:pPr>
            <a:r>
              <a:rPr lang="en-US" sz="158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Gladinet</a:t>
            </a:r>
          </a:p>
        </p:txBody>
      </p:sp>
      <p:sp>
        <p:nvSpPr>
          <p:cNvPr id="278" name="TextBox 278"/>
          <p:cNvSpPr txBox="1"/>
          <p:nvPr/>
        </p:nvSpPr>
        <p:spPr>
          <a:xfrm>
            <a:off x="32701393" y="8861365"/>
            <a:ext cx="849394" cy="514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1"/>
              </a:lnSpc>
            </a:pPr>
            <a:r>
              <a:rPr lang="en-US" sz="155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Security</a:t>
            </a:r>
          </a:p>
          <a:p>
            <a:pPr algn="ctr">
              <a:lnSpc>
                <a:spcPts val="2171"/>
              </a:lnSpc>
            </a:pPr>
            <a:r>
              <a:rPr lang="en-US" sz="155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Week</a:t>
            </a:r>
          </a:p>
        </p:txBody>
      </p:sp>
      <p:sp>
        <p:nvSpPr>
          <p:cNvPr id="279" name="TextBox 279"/>
          <p:cNvSpPr txBox="1"/>
          <p:nvPr/>
        </p:nvSpPr>
        <p:spPr>
          <a:xfrm>
            <a:off x="30306070" y="6766099"/>
            <a:ext cx="814197" cy="266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9"/>
              </a:lnSpc>
            </a:pPr>
            <a:r>
              <a:rPr lang="en-US" sz="158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Aviatrix</a:t>
            </a:r>
          </a:p>
        </p:txBody>
      </p:sp>
      <p:sp>
        <p:nvSpPr>
          <p:cNvPr id="280" name="TextBox 280"/>
          <p:cNvSpPr txBox="1"/>
          <p:nvPr/>
        </p:nvSpPr>
        <p:spPr>
          <a:xfrm>
            <a:off x="21902029" y="4259434"/>
            <a:ext cx="908987" cy="269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1"/>
              </a:lnSpc>
            </a:pPr>
            <a:r>
              <a:rPr lang="en-US" sz="1672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Fearsoff</a:t>
            </a:r>
          </a:p>
        </p:txBody>
      </p:sp>
      <p:sp>
        <p:nvSpPr>
          <p:cNvPr id="281" name="TextBox 281"/>
          <p:cNvSpPr txBox="1"/>
          <p:nvPr/>
        </p:nvSpPr>
        <p:spPr>
          <a:xfrm>
            <a:off x="22767297" y="25595934"/>
            <a:ext cx="919911" cy="37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1"/>
              </a:lnSpc>
            </a:pPr>
            <a:r>
              <a:rPr lang="en-US" sz="2251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Horde</a:t>
            </a:r>
          </a:p>
        </p:txBody>
      </p:sp>
      <p:sp>
        <p:nvSpPr>
          <p:cNvPr id="282" name="TextBox 282"/>
          <p:cNvSpPr txBox="1"/>
          <p:nvPr/>
        </p:nvSpPr>
        <p:spPr>
          <a:xfrm>
            <a:off x="31453577" y="22469051"/>
            <a:ext cx="849397" cy="514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1"/>
              </a:lnSpc>
            </a:pPr>
            <a:r>
              <a:rPr lang="en-US" sz="155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Step</a:t>
            </a:r>
          </a:p>
          <a:p>
            <a:pPr algn="ctr">
              <a:lnSpc>
                <a:spcPts val="2171"/>
              </a:lnSpc>
            </a:pPr>
            <a:r>
              <a:rPr lang="en-US" sz="155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Security</a:t>
            </a:r>
          </a:p>
        </p:txBody>
      </p:sp>
      <p:sp>
        <p:nvSpPr>
          <p:cNvPr id="283" name="TextBox 283"/>
          <p:cNvSpPr txBox="1"/>
          <p:nvPr/>
        </p:nvSpPr>
        <p:spPr>
          <a:xfrm>
            <a:off x="19252553" y="5172491"/>
            <a:ext cx="811828" cy="254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</a:pPr>
            <a:r>
              <a:rPr lang="en-US" sz="1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Cofense</a:t>
            </a:r>
          </a:p>
        </p:txBody>
      </p:sp>
      <p:sp>
        <p:nvSpPr>
          <p:cNvPr id="284" name="TextBox 284"/>
          <p:cNvSpPr txBox="1"/>
          <p:nvPr/>
        </p:nvSpPr>
        <p:spPr>
          <a:xfrm>
            <a:off x="18224306" y="5172491"/>
            <a:ext cx="667630" cy="254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1"/>
              </a:lnSpc>
            </a:pPr>
            <a:r>
              <a:rPr lang="en-US" sz="15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Sekoia</a:t>
            </a:r>
          </a:p>
        </p:txBody>
      </p:sp>
      <p:sp>
        <p:nvSpPr>
          <p:cNvPr id="285" name="TextBox 285"/>
          <p:cNvSpPr txBox="1"/>
          <p:nvPr/>
        </p:nvSpPr>
        <p:spPr>
          <a:xfrm>
            <a:off x="15178279" y="7211626"/>
            <a:ext cx="866802" cy="199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1"/>
              </a:lnSpc>
            </a:pPr>
            <a:r>
              <a:rPr lang="en-US" sz="125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rt-security</a:t>
            </a:r>
          </a:p>
        </p:txBody>
      </p:sp>
      <p:sp>
        <p:nvSpPr>
          <p:cNvPr id="286" name="TextBox 286"/>
          <p:cNvSpPr txBox="1"/>
          <p:nvPr/>
        </p:nvSpPr>
        <p:spPr>
          <a:xfrm>
            <a:off x="12494027" y="11983272"/>
            <a:ext cx="941631" cy="290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1"/>
              </a:lnSpc>
            </a:pPr>
            <a:r>
              <a:rPr lang="en-US" sz="1751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Olegzay</a:t>
            </a:r>
          </a:p>
        </p:txBody>
      </p:sp>
      <p:sp>
        <p:nvSpPr>
          <p:cNvPr id="287" name="TextBox 287"/>
          <p:cNvSpPr txBox="1"/>
          <p:nvPr/>
        </p:nvSpPr>
        <p:spPr>
          <a:xfrm>
            <a:off x="12254784" y="14227871"/>
            <a:ext cx="1247892" cy="371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8"/>
              </a:lnSpc>
            </a:pPr>
            <a:r>
              <a:rPr lang="en-US" sz="227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Kevintel</a:t>
            </a:r>
          </a:p>
        </p:txBody>
      </p:sp>
      <p:sp>
        <p:nvSpPr>
          <p:cNvPr id="288" name="TextBox 288"/>
          <p:cNvSpPr txBox="1"/>
          <p:nvPr/>
        </p:nvSpPr>
        <p:spPr>
          <a:xfrm>
            <a:off x="12117344" y="16709044"/>
            <a:ext cx="935261" cy="290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1"/>
              </a:lnSpc>
            </a:pPr>
            <a:r>
              <a:rPr lang="en-US" sz="1751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Onapsis</a:t>
            </a:r>
          </a:p>
        </p:txBody>
      </p:sp>
      <p:sp>
        <p:nvSpPr>
          <p:cNvPr id="289" name="TextBox 289"/>
          <p:cNvSpPr txBox="1"/>
          <p:nvPr/>
        </p:nvSpPr>
        <p:spPr>
          <a:xfrm>
            <a:off x="12658262" y="18100738"/>
            <a:ext cx="719253" cy="586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1"/>
              </a:lnSpc>
            </a:pPr>
            <a:r>
              <a:rPr lang="en-US" sz="1751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NCC</a:t>
            </a:r>
          </a:p>
          <a:p>
            <a:pPr algn="ctr">
              <a:lnSpc>
                <a:spcPts val="2451"/>
              </a:lnSpc>
            </a:pPr>
            <a:r>
              <a:rPr lang="en-US" sz="1751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Group</a:t>
            </a:r>
          </a:p>
        </p:txBody>
      </p:sp>
      <p:sp>
        <p:nvSpPr>
          <p:cNvPr id="290" name="TextBox 290"/>
          <p:cNvSpPr txBox="1"/>
          <p:nvPr/>
        </p:nvSpPr>
        <p:spPr>
          <a:xfrm>
            <a:off x="13207802" y="17165934"/>
            <a:ext cx="1220158" cy="285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2"/>
              </a:lnSpc>
            </a:pPr>
            <a:r>
              <a:rPr lang="en-US" sz="171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Chocapikk</a:t>
            </a:r>
          </a:p>
        </p:txBody>
      </p:sp>
      <p:sp>
        <p:nvSpPr>
          <p:cNvPr id="291" name="TextBox 291"/>
          <p:cNvSpPr txBox="1"/>
          <p:nvPr/>
        </p:nvSpPr>
        <p:spPr>
          <a:xfrm>
            <a:off x="12809193" y="15477498"/>
            <a:ext cx="1252929" cy="73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2"/>
              </a:lnSpc>
            </a:pPr>
            <a:r>
              <a:rPr lang="en-US" sz="146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Japan</a:t>
            </a:r>
          </a:p>
          <a:p>
            <a:pPr algn="ctr">
              <a:lnSpc>
                <a:spcPts val="2052"/>
              </a:lnSpc>
            </a:pPr>
            <a:r>
              <a:rPr lang="en-US" sz="146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Vulnerability</a:t>
            </a:r>
          </a:p>
          <a:p>
            <a:pPr algn="ctr">
              <a:lnSpc>
                <a:spcPts val="2052"/>
              </a:lnSpc>
            </a:pPr>
            <a:r>
              <a:rPr lang="en-US" sz="146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Notes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FB36716E-A688-19BD-9D7C-8255BA0A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7664245" cy="2678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81486" y="313334"/>
            <a:ext cx="41062029" cy="2739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14"/>
              </a:lnSpc>
            </a:pPr>
            <a:r>
              <a:rPr lang="en-US" sz="142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CVE Assignment for Exploited Vulns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06316" y="3380491"/>
            <a:ext cx="46818684" cy="20733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26825" lvl="1" indent="-2113413" algn="l">
              <a:lnSpc>
                <a:spcPts val="27408"/>
              </a:lnSpc>
              <a:buFont typeface="Arial"/>
              <a:buChar char="•"/>
            </a:pPr>
            <a:r>
              <a:rPr lang="en-US" sz="19577" b="1">
                <a:solidFill>
                  <a:srgbClr val="F1502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57</a:t>
            </a:r>
            <a:r>
              <a:rPr lang="en-US" sz="1957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1957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detections w/o CVEs analyzed</a:t>
            </a:r>
          </a:p>
          <a:p>
            <a:pPr marL="4226825" lvl="1" indent="-2113413" algn="l">
              <a:lnSpc>
                <a:spcPts val="27408"/>
              </a:lnSpc>
              <a:buFont typeface="Arial"/>
              <a:buChar char="•"/>
            </a:pPr>
            <a:r>
              <a:rPr lang="en-US" sz="19577" b="1">
                <a:solidFill>
                  <a:srgbClr val="FF31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</a:t>
            </a:r>
            <a:r>
              <a:rPr lang="en-US" sz="1957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1957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detections deemed non-CVEable (well-documented, non-default configs/features)</a:t>
            </a:r>
          </a:p>
          <a:p>
            <a:pPr marL="4226825" lvl="1" indent="-2113413" algn="l">
              <a:lnSpc>
                <a:spcPts val="27408"/>
              </a:lnSpc>
              <a:buFont typeface="Arial"/>
              <a:buChar char="•"/>
            </a:pPr>
            <a:r>
              <a:rPr lang="en-US" sz="19577" b="1">
                <a:solidFill>
                  <a:srgbClr val="FF31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35</a:t>
            </a:r>
            <a:r>
              <a:rPr lang="en-US" sz="1957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1957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CVEs assigned</a:t>
            </a:r>
          </a:p>
          <a:p>
            <a:pPr marL="4226825" lvl="1" indent="-2113413" algn="l">
              <a:lnSpc>
                <a:spcPts val="27408"/>
              </a:lnSpc>
              <a:buFont typeface="Arial"/>
              <a:buChar char="•"/>
            </a:pPr>
            <a:r>
              <a:rPr lang="en-US" sz="19577" b="1">
                <a:solidFill>
                  <a:srgbClr val="FF313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28</a:t>
            </a:r>
            <a:r>
              <a:rPr lang="en-US" sz="1957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CVEs correlated</a:t>
            </a:r>
          </a:p>
        </p:txBody>
      </p:sp>
      <p:sp>
        <p:nvSpPr>
          <p:cNvPr id="4" name="Freeform 4"/>
          <p:cNvSpPr/>
          <p:nvPr/>
        </p:nvSpPr>
        <p:spPr>
          <a:xfrm>
            <a:off x="36781695" y="16573832"/>
            <a:ext cx="9974164" cy="9974164"/>
          </a:xfrm>
          <a:custGeom>
            <a:avLst/>
            <a:gdLst/>
            <a:ahLst/>
            <a:cxnLst/>
            <a:rect l="l" t="t" r="r" b="b"/>
            <a:pathLst>
              <a:path w="9974164" h="9974164">
                <a:moveTo>
                  <a:pt x="0" y="0"/>
                </a:moveTo>
                <a:lnTo>
                  <a:pt x="9974164" y="0"/>
                </a:lnTo>
                <a:lnTo>
                  <a:pt x="9974164" y="9974164"/>
                </a:lnTo>
                <a:lnTo>
                  <a:pt x="0" y="99741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47264" y="11018188"/>
            <a:ext cx="40530472" cy="428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4"/>
              </a:lnSpc>
            </a:pPr>
            <a:r>
              <a:rPr lang="en-US" sz="2500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Let’s Look at a few KEVs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1270770" y="5404142"/>
            <a:ext cx="5384452" cy="0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24295499" y="5404142"/>
            <a:ext cx="5384452" cy="0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7320229" y="5404142"/>
            <a:ext cx="5384452" cy="0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0344958" y="5404142"/>
            <a:ext cx="5384452" cy="0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8327364" y="4225130"/>
            <a:ext cx="2339198" cy="233919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4414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2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H="1">
            <a:off x="10310830" y="14225413"/>
            <a:ext cx="5384452" cy="0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flipH="1">
            <a:off x="17286100" y="14225413"/>
            <a:ext cx="5384452" cy="0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 flipH="1">
            <a:off x="24261371" y="14225413"/>
            <a:ext cx="5384452" cy="0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flipH="1">
            <a:off x="31236641" y="14225413"/>
            <a:ext cx="5384452" cy="0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 rot="-10800000">
            <a:off x="30085059" y="13876628"/>
            <a:ext cx="697570" cy="69757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414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2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rot="-5400000">
            <a:off x="2799220" y="16338862"/>
            <a:ext cx="9534607" cy="4610139"/>
          </a:xfrm>
          <a:custGeom>
            <a:avLst/>
            <a:gdLst/>
            <a:ahLst/>
            <a:cxnLst/>
            <a:rect l="l" t="t" r="r" b="b"/>
            <a:pathLst>
              <a:path w="9534607" h="4610139">
                <a:moveTo>
                  <a:pt x="0" y="0"/>
                </a:moveTo>
                <a:lnTo>
                  <a:pt x="9534607" y="0"/>
                </a:lnTo>
                <a:lnTo>
                  <a:pt x="9534607" y="4610139"/>
                </a:lnTo>
                <a:lnTo>
                  <a:pt x="0" y="46101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5454537" y="4225130"/>
            <a:ext cx="2339198" cy="2339198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4414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2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5631806" y="12187344"/>
            <a:ext cx="4039803" cy="645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8"/>
              </a:lnSpc>
            </a:pPr>
            <a:r>
              <a:rPr lang="en-US" sz="3813" b="1">
                <a:solidFill>
                  <a:srgbClr val="FFFFFF"/>
                </a:solidFill>
                <a:latin typeface="Lato 1 Bold"/>
                <a:ea typeface="Lato 1 Bold"/>
                <a:cs typeface="Lato 1 Bold"/>
                <a:sym typeface="Lato 1 Bold"/>
              </a:rPr>
              <a:t>3/17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2012326" y="9001941"/>
            <a:ext cx="5612674" cy="1731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18"/>
              </a:lnSpc>
            </a:pPr>
            <a:r>
              <a:rPr lang="en-US" sz="5084" b="1">
                <a:solidFill>
                  <a:srgbClr val="FFFFFF"/>
                </a:solidFill>
                <a:latin typeface="Lato 1 Heavy"/>
                <a:ea typeface="Lato 1 Heavy"/>
                <a:cs typeface="Lato 1 Heavy"/>
                <a:sym typeface="Lato 1 Heavy"/>
              </a:rPr>
              <a:t>Request CVE</a:t>
            </a:r>
          </a:p>
          <a:p>
            <a:pPr algn="ctr">
              <a:lnSpc>
                <a:spcPts val="7118"/>
              </a:lnSpc>
            </a:pPr>
            <a:r>
              <a:rPr lang="en-US" sz="5084" b="1">
                <a:solidFill>
                  <a:srgbClr val="FFFFFF"/>
                </a:solidFill>
                <a:latin typeface="Lato 1 Heavy"/>
                <a:ea typeface="Lato 1 Heavy"/>
                <a:cs typeface="Lato 1 Heavy"/>
                <a:sym typeface="Lato 1 Heavy"/>
              </a:rPr>
              <a:t>from Mitre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2581040" y="4225130"/>
            <a:ext cx="2339198" cy="2339198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4414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2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 rot="5400000">
            <a:off x="34784398" y="7588083"/>
            <a:ext cx="9384878" cy="4537743"/>
          </a:xfrm>
          <a:custGeom>
            <a:avLst/>
            <a:gdLst/>
            <a:ahLst/>
            <a:cxnLst/>
            <a:rect l="l" t="t" r="r" b="b"/>
            <a:pathLst>
              <a:path w="9384878" h="4537743">
                <a:moveTo>
                  <a:pt x="0" y="0"/>
                </a:moveTo>
                <a:lnTo>
                  <a:pt x="9384878" y="0"/>
                </a:lnTo>
                <a:lnTo>
                  <a:pt x="9384878" y="4537743"/>
                </a:lnTo>
                <a:lnTo>
                  <a:pt x="0" y="45377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6" name="Group 26"/>
          <p:cNvGrpSpPr/>
          <p:nvPr/>
        </p:nvGrpSpPr>
        <p:grpSpPr>
          <a:xfrm>
            <a:off x="29252614" y="4225130"/>
            <a:ext cx="2339198" cy="2339198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4414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2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36503141" y="4225130"/>
            <a:ext cx="2339198" cy="2339198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4414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2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36618229" y="4340222"/>
            <a:ext cx="2109022" cy="2109014"/>
            <a:chOff x="0" y="0"/>
            <a:chExt cx="6350000" cy="634997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40226420" y="8718914"/>
            <a:ext cx="2339198" cy="2339198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4414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2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36482108" y="13088627"/>
            <a:ext cx="2339198" cy="2339198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4414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2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29337431" y="13088627"/>
            <a:ext cx="2339198" cy="2339198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4414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2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22246409" y="13088627"/>
            <a:ext cx="2339198" cy="2339198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4414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2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4981030" y="13088627"/>
            <a:ext cx="2339198" cy="2339198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4414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2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8442892" y="13088627"/>
            <a:ext cx="2339198" cy="2339198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4414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27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4443796" y="17537040"/>
            <a:ext cx="2339198" cy="2339198"/>
            <a:chOff x="0" y="0"/>
            <a:chExt cx="812800" cy="8128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4414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2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5" name="Freeform 55"/>
          <p:cNvSpPr/>
          <p:nvPr/>
        </p:nvSpPr>
        <p:spPr>
          <a:xfrm>
            <a:off x="38711295" y="22582832"/>
            <a:ext cx="5970760" cy="1192661"/>
          </a:xfrm>
          <a:custGeom>
            <a:avLst/>
            <a:gdLst/>
            <a:ahLst/>
            <a:cxnLst/>
            <a:rect l="l" t="t" r="r" b="b"/>
            <a:pathLst>
              <a:path w="5970760" h="1192661">
                <a:moveTo>
                  <a:pt x="0" y="0"/>
                </a:moveTo>
                <a:lnTo>
                  <a:pt x="5970759" y="0"/>
                </a:lnTo>
                <a:lnTo>
                  <a:pt x="5970759" y="1192661"/>
                </a:lnTo>
                <a:lnTo>
                  <a:pt x="0" y="11926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6" name="Group 56"/>
          <p:cNvGrpSpPr/>
          <p:nvPr/>
        </p:nvGrpSpPr>
        <p:grpSpPr>
          <a:xfrm>
            <a:off x="16017418" y="22390886"/>
            <a:ext cx="852001" cy="1384607"/>
            <a:chOff x="0" y="0"/>
            <a:chExt cx="86168" cy="140033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86168" cy="140033"/>
            </a:xfrm>
            <a:custGeom>
              <a:avLst/>
              <a:gdLst/>
              <a:ahLst/>
              <a:cxnLst/>
              <a:rect l="l" t="t" r="r" b="b"/>
              <a:pathLst>
                <a:path w="86168" h="140033">
                  <a:moveTo>
                    <a:pt x="0" y="0"/>
                  </a:moveTo>
                  <a:lnTo>
                    <a:pt x="86168" y="0"/>
                  </a:lnTo>
                  <a:lnTo>
                    <a:pt x="86168" y="140033"/>
                  </a:lnTo>
                  <a:lnTo>
                    <a:pt x="0" y="140033"/>
                  </a:lnTo>
                  <a:close/>
                </a:path>
              </a:pathLst>
            </a:custGeom>
            <a:solidFill>
              <a:srgbClr val="1919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0" y="-66675"/>
              <a:ext cx="86168" cy="2067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3"/>
                </a:lnSpc>
              </a:pPr>
              <a:endParaRPr/>
            </a:p>
          </p:txBody>
        </p:sp>
      </p:grpSp>
      <p:grpSp>
        <p:nvGrpSpPr>
          <p:cNvPr id="59" name="Group 59"/>
          <p:cNvGrpSpPr/>
          <p:nvPr/>
        </p:nvGrpSpPr>
        <p:grpSpPr>
          <a:xfrm rot="-10800000">
            <a:off x="16348156" y="22739073"/>
            <a:ext cx="688232" cy="688232"/>
            <a:chOff x="0" y="0"/>
            <a:chExt cx="812800" cy="81280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414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2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2" name="AutoShape 62"/>
          <p:cNvSpPr/>
          <p:nvPr/>
        </p:nvSpPr>
        <p:spPr>
          <a:xfrm flipH="1">
            <a:off x="17803323" y="23092908"/>
            <a:ext cx="5384452" cy="0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3" name="AutoShape 63"/>
          <p:cNvSpPr/>
          <p:nvPr/>
        </p:nvSpPr>
        <p:spPr>
          <a:xfrm flipH="1">
            <a:off x="24778593" y="23092908"/>
            <a:ext cx="5384452" cy="0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4" name="Group 64"/>
          <p:cNvGrpSpPr/>
          <p:nvPr/>
        </p:nvGrpSpPr>
        <p:grpSpPr>
          <a:xfrm>
            <a:off x="29245904" y="21959807"/>
            <a:ext cx="2339198" cy="2339198"/>
            <a:chOff x="0" y="0"/>
            <a:chExt cx="812800" cy="812800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0000"/>
            </a:solidFill>
            <a:ln w="74414" cap="sq">
              <a:solidFill>
                <a:srgbClr val="FF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2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7" name="AutoShape 67"/>
          <p:cNvSpPr/>
          <p:nvPr/>
        </p:nvSpPr>
        <p:spPr>
          <a:xfrm flipH="1">
            <a:off x="10388513" y="23183156"/>
            <a:ext cx="5384452" cy="0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8" name="Group 68"/>
          <p:cNvGrpSpPr/>
          <p:nvPr/>
        </p:nvGrpSpPr>
        <p:grpSpPr>
          <a:xfrm>
            <a:off x="15585886" y="21913590"/>
            <a:ext cx="2339198" cy="2339198"/>
            <a:chOff x="0" y="0"/>
            <a:chExt cx="812800" cy="81280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  <a:ln w="74414" cap="sq">
              <a:solidFill>
                <a:srgbClr val="FEF74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2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1" name="Freeform 71"/>
          <p:cNvSpPr/>
          <p:nvPr/>
        </p:nvSpPr>
        <p:spPr>
          <a:xfrm>
            <a:off x="29318534" y="22032437"/>
            <a:ext cx="2193938" cy="2193938"/>
          </a:xfrm>
          <a:custGeom>
            <a:avLst/>
            <a:gdLst/>
            <a:ahLst/>
            <a:cxnLst/>
            <a:rect l="l" t="t" r="r" b="b"/>
            <a:pathLst>
              <a:path w="2193938" h="2193938">
                <a:moveTo>
                  <a:pt x="0" y="0"/>
                </a:moveTo>
                <a:lnTo>
                  <a:pt x="2193939" y="0"/>
                </a:lnTo>
                <a:lnTo>
                  <a:pt x="2193939" y="2193938"/>
                </a:lnTo>
                <a:lnTo>
                  <a:pt x="0" y="21939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2" name="Freeform 72"/>
          <p:cNvSpPr/>
          <p:nvPr/>
        </p:nvSpPr>
        <p:spPr>
          <a:xfrm>
            <a:off x="15647396" y="4397750"/>
            <a:ext cx="1878846" cy="1878846"/>
          </a:xfrm>
          <a:custGeom>
            <a:avLst/>
            <a:gdLst/>
            <a:ahLst/>
            <a:cxnLst/>
            <a:rect l="l" t="t" r="r" b="b"/>
            <a:pathLst>
              <a:path w="1878846" h="1878846">
                <a:moveTo>
                  <a:pt x="0" y="0"/>
                </a:moveTo>
                <a:lnTo>
                  <a:pt x="1878845" y="0"/>
                </a:lnTo>
                <a:lnTo>
                  <a:pt x="1878845" y="1878846"/>
                </a:lnTo>
                <a:lnTo>
                  <a:pt x="0" y="18788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3" name="Freeform 73"/>
          <p:cNvSpPr/>
          <p:nvPr/>
        </p:nvSpPr>
        <p:spPr>
          <a:xfrm>
            <a:off x="22337666" y="13928477"/>
            <a:ext cx="2104451" cy="593435"/>
          </a:xfrm>
          <a:custGeom>
            <a:avLst/>
            <a:gdLst/>
            <a:ahLst/>
            <a:cxnLst/>
            <a:rect l="l" t="t" r="r" b="b"/>
            <a:pathLst>
              <a:path w="2104451" h="593435">
                <a:moveTo>
                  <a:pt x="0" y="0"/>
                </a:moveTo>
                <a:lnTo>
                  <a:pt x="2104451" y="0"/>
                </a:lnTo>
                <a:lnTo>
                  <a:pt x="2104451" y="593435"/>
                </a:lnTo>
                <a:lnTo>
                  <a:pt x="0" y="5934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4" name="Freeform 74"/>
          <p:cNvSpPr/>
          <p:nvPr/>
        </p:nvSpPr>
        <p:spPr>
          <a:xfrm>
            <a:off x="40343794" y="9604697"/>
            <a:ext cx="2104451" cy="593435"/>
          </a:xfrm>
          <a:custGeom>
            <a:avLst/>
            <a:gdLst/>
            <a:ahLst/>
            <a:cxnLst/>
            <a:rect l="l" t="t" r="r" b="b"/>
            <a:pathLst>
              <a:path w="2104451" h="593435">
                <a:moveTo>
                  <a:pt x="0" y="0"/>
                </a:moveTo>
                <a:lnTo>
                  <a:pt x="2104451" y="0"/>
                </a:lnTo>
                <a:lnTo>
                  <a:pt x="2104451" y="593435"/>
                </a:lnTo>
                <a:lnTo>
                  <a:pt x="0" y="5934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5" name="Freeform 75"/>
          <p:cNvSpPr/>
          <p:nvPr/>
        </p:nvSpPr>
        <p:spPr>
          <a:xfrm>
            <a:off x="22682818" y="5129392"/>
            <a:ext cx="2098532" cy="398558"/>
          </a:xfrm>
          <a:custGeom>
            <a:avLst/>
            <a:gdLst/>
            <a:ahLst/>
            <a:cxnLst/>
            <a:rect l="l" t="t" r="r" b="b"/>
            <a:pathLst>
              <a:path w="2098532" h="398558">
                <a:moveTo>
                  <a:pt x="0" y="0"/>
                </a:moveTo>
                <a:lnTo>
                  <a:pt x="2098532" y="0"/>
                </a:lnTo>
                <a:lnTo>
                  <a:pt x="2098532" y="398559"/>
                </a:lnTo>
                <a:lnTo>
                  <a:pt x="0" y="3985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6" name="Freeform 76"/>
          <p:cNvSpPr/>
          <p:nvPr/>
        </p:nvSpPr>
        <p:spPr>
          <a:xfrm>
            <a:off x="36612762" y="14058946"/>
            <a:ext cx="2098532" cy="398558"/>
          </a:xfrm>
          <a:custGeom>
            <a:avLst/>
            <a:gdLst/>
            <a:ahLst/>
            <a:cxnLst/>
            <a:rect l="l" t="t" r="r" b="b"/>
            <a:pathLst>
              <a:path w="2098532" h="398558">
                <a:moveTo>
                  <a:pt x="0" y="0"/>
                </a:moveTo>
                <a:lnTo>
                  <a:pt x="2098533" y="0"/>
                </a:lnTo>
                <a:lnTo>
                  <a:pt x="2098533" y="398559"/>
                </a:lnTo>
                <a:lnTo>
                  <a:pt x="0" y="3985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7" name="Freeform 77"/>
          <p:cNvSpPr/>
          <p:nvPr/>
        </p:nvSpPr>
        <p:spPr>
          <a:xfrm>
            <a:off x="15054127" y="13198933"/>
            <a:ext cx="2157095" cy="2157095"/>
          </a:xfrm>
          <a:custGeom>
            <a:avLst/>
            <a:gdLst/>
            <a:ahLst/>
            <a:cxnLst/>
            <a:rect l="l" t="t" r="r" b="b"/>
            <a:pathLst>
              <a:path w="2157095" h="2157095">
                <a:moveTo>
                  <a:pt x="0" y="0"/>
                </a:moveTo>
                <a:lnTo>
                  <a:pt x="2157095" y="0"/>
                </a:lnTo>
                <a:lnTo>
                  <a:pt x="2157095" y="2157095"/>
                </a:lnTo>
                <a:lnTo>
                  <a:pt x="0" y="215709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8" name="Freeform 78"/>
          <p:cNvSpPr/>
          <p:nvPr/>
        </p:nvSpPr>
        <p:spPr>
          <a:xfrm>
            <a:off x="8324056" y="4169285"/>
            <a:ext cx="2243958" cy="2357098"/>
          </a:xfrm>
          <a:custGeom>
            <a:avLst/>
            <a:gdLst/>
            <a:ahLst/>
            <a:cxnLst/>
            <a:rect l="l" t="t" r="r" b="b"/>
            <a:pathLst>
              <a:path w="2243958" h="2357098">
                <a:moveTo>
                  <a:pt x="0" y="0"/>
                </a:moveTo>
                <a:lnTo>
                  <a:pt x="2243958" y="0"/>
                </a:lnTo>
                <a:lnTo>
                  <a:pt x="2243958" y="2357099"/>
                </a:lnTo>
                <a:lnTo>
                  <a:pt x="0" y="235709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9" name="Freeform 79"/>
          <p:cNvSpPr/>
          <p:nvPr/>
        </p:nvSpPr>
        <p:spPr>
          <a:xfrm>
            <a:off x="29178795" y="4773020"/>
            <a:ext cx="2486837" cy="1243418"/>
          </a:xfrm>
          <a:custGeom>
            <a:avLst/>
            <a:gdLst/>
            <a:ahLst/>
            <a:cxnLst/>
            <a:rect l="l" t="t" r="r" b="b"/>
            <a:pathLst>
              <a:path w="2486837" h="1243418">
                <a:moveTo>
                  <a:pt x="0" y="0"/>
                </a:moveTo>
                <a:lnTo>
                  <a:pt x="2486837" y="0"/>
                </a:lnTo>
                <a:lnTo>
                  <a:pt x="2486837" y="1243418"/>
                </a:lnTo>
                <a:lnTo>
                  <a:pt x="0" y="124341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0" name="Group 80"/>
          <p:cNvGrpSpPr/>
          <p:nvPr/>
        </p:nvGrpSpPr>
        <p:grpSpPr>
          <a:xfrm>
            <a:off x="22788322" y="21959807"/>
            <a:ext cx="2339198" cy="2339198"/>
            <a:chOff x="0" y="0"/>
            <a:chExt cx="812800" cy="812800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0000"/>
            </a:solidFill>
            <a:ln w="74414" cap="sq">
              <a:solidFill>
                <a:srgbClr val="D8203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TextBox 82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2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3" name="Freeform 83"/>
          <p:cNvSpPr/>
          <p:nvPr/>
        </p:nvSpPr>
        <p:spPr>
          <a:xfrm>
            <a:off x="22910084" y="22590249"/>
            <a:ext cx="2095675" cy="1050181"/>
          </a:xfrm>
          <a:custGeom>
            <a:avLst/>
            <a:gdLst/>
            <a:ahLst/>
            <a:cxnLst/>
            <a:rect l="l" t="t" r="r" b="b"/>
            <a:pathLst>
              <a:path w="2095675" h="1050181">
                <a:moveTo>
                  <a:pt x="0" y="0"/>
                </a:moveTo>
                <a:lnTo>
                  <a:pt x="2095674" y="0"/>
                </a:lnTo>
                <a:lnTo>
                  <a:pt x="2095674" y="1050181"/>
                </a:lnTo>
                <a:lnTo>
                  <a:pt x="0" y="105018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4" name="Group 84"/>
          <p:cNvGrpSpPr/>
          <p:nvPr/>
        </p:nvGrpSpPr>
        <p:grpSpPr>
          <a:xfrm>
            <a:off x="8761321" y="21913590"/>
            <a:ext cx="2339198" cy="2339198"/>
            <a:chOff x="0" y="0"/>
            <a:chExt cx="812800" cy="812800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74414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TextBox 86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92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7" name="Freeform 87"/>
          <p:cNvSpPr/>
          <p:nvPr/>
        </p:nvSpPr>
        <p:spPr>
          <a:xfrm>
            <a:off x="8880539" y="22886438"/>
            <a:ext cx="2104451" cy="593435"/>
          </a:xfrm>
          <a:custGeom>
            <a:avLst/>
            <a:gdLst/>
            <a:ahLst/>
            <a:cxnLst/>
            <a:rect l="l" t="t" r="r" b="b"/>
            <a:pathLst>
              <a:path w="2104451" h="593435">
                <a:moveTo>
                  <a:pt x="0" y="0"/>
                </a:moveTo>
                <a:lnTo>
                  <a:pt x="2104451" y="0"/>
                </a:lnTo>
                <a:lnTo>
                  <a:pt x="2104451" y="593435"/>
                </a:lnTo>
                <a:lnTo>
                  <a:pt x="0" y="5934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8" name="Freeform 88"/>
          <p:cNvSpPr/>
          <p:nvPr/>
        </p:nvSpPr>
        <p:spPr>
          <a:xfrm>
            <a:off x="8516171" y="13185082"/>
            <a:ext cx="2157095" cy="2157095"/>
          </a:xfrm>
          <a:custGeom>
            <a:avLst/>
            <a:gdLst/>
            <a:ahLst/>
            <a:cxnLst/>
            <a:rect l="l" t="t" r="r" b="b"/>
            <a:pathLst>
              <a:path w="2157095" h="2157095">
                <a:moveTo>
                  <a:pt x="0" y="0"/>
                </a:moveTo>
                <a:lnTo>
                  <a:pt x="2157095" y="0"/>
                </a:lnTo>
                <a:lnTo>
                  <a:pt x="2157095" y="2157095"/>
                </a:lnTo>
                <a:lnTo>
                  <a:pt x="0" y="215709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9" name="Group 89"/>
          <p:cNvGrpSpPr/>
          <p:nvPr/>
        </p:nvGrpSpPr>
        <p:grpSpPr>
          <a:xfrm>
            <a:off x="29452519" y="13185082"/>
            <a:ext cx="2109022" cy="2109014"/>
            <a:chOff x="0" y="0"/>
            <a:chExt cx="6350000" cy="6349975"/>
          </a:xfrm>
        </p:grpSpPr>
        <p:sp>
          <p:nvSpPr>
            <p:cNvPr id="90" name="Freeform 90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1" name="Freeform 91"/>
          <p:cNvSpPr/>
          <p:nvPr/>
        </p:nvSpPr>
        <p:spPr>
          <a:xfrm>
            <a:off x="4534848" y="17628091"/>
            <a:ext cx="2157095" cy="2157095"/>
          </a:xfrm>
          <a:custGeom>
            <a:avLst/>
            <a:gdLst/>
            <a:ahLst/>
            <a:cxnLst/>
            <a:rect l="l" t="t" r="r" b="b"/>
            <a:pathLst>
              <a:path w="2157095" h="2157095">
                <a:moveTo>
                  <a:pt x="0" y="0"/>
                </a:moveTo>
                <a:lnTo>
                  <a:pt x="2157094" y="0"/>
                </a:lnTo>
                <a:lnTo>
                  <a:pt x="2157094" y="2157095"/>
                </a:lnTo>
                <a:lnTo>
                  <a:pt x="0" y="215709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2" name="Freeform 92"/>
          <p:cNvSpPr/>
          <p:nvPr/>
        </p:nvSpPr>
        <p:spPr>
          <a:xfrm>
            <a:off x="15627856" y="22031789"/>
            <a:ext cx="2194586" cy="2194586"/>
          </a:xfrm>
          <a:custGeom>
            <a:avLst/>
            <a:gdLst/>
            <a:ahLst/>
            <a:cxnLst/>
            <a:rect l="l" t="t" r="r" b="b"/>
            <a:pathLst>
              <a:path w="2194586" h="2194586">
                <a:moveTo>
                  <a:pt x="0" y="0"/>
                </a:moveTo>
                <a:lnTo>
                  <a:pt x="2194585" y="0"/>
                </a:lnTo>
                <a:lnTo>
                  <a:pt x="2194585" y="2194586"/>
                </a:lnTo>
                <a:lnTo>
                  <a:pt x="0" y="219458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3" name="TextBox 93"/>
          <p:cNvSpPr txBox="1"/>
          <p:nvPr/>
        </p:nvSpPr>
        <p:spPr>
          <a:xfrm>
            <a:off x="21151584" y="24330152"/>
            <a:ext cx="5612674" cy="1731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18"/>
              </a:lnSpc>
            </a:pPr>
            <a:r>
              <a:rPr lang="en-US" sz="5084" b="1">
                <a:solidFill>
                  <a:srgbClr val="FFFFFF"/>
                </a:solidFill>
                <a:latin typeface="Lato 1 Heavy"/>
                <a:ea typeface="Lato 1 Heavy"/>
                <a:cs typeface="Lato 1 Heavy"/>
                <a:sym typeface="Lato 1 Heavy"/>
              </a:rPr>
              <a:t>Exploitation Confirmed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28421374" y="21102942"/>
            <a:ext cx="4039803" cy="645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8"/>
              </a:lnSpc>
            </a:pPr>
            <a:r>
              <a:rPr lang="en-US" sz="3813" b="1">
                <a:solidFill>
                  <a:srgbClr val="FFFFFF"/>
                </a:solidFill>
                <a:latin typeface="Lato 1 Bold"/>
                <a:ea typeface="Lato 1 Bold"/>
                <a:cs typeface="Lato 1 Bold"/>
                <a:sym typeface="Lato 1 Bold"/>
              </a:rPr>
              <a:t>5/5</a:t>
            </a:r>
          </a:p>
        </p:txBody>
      </p:sp>
      <p:sp>
        <p:nvSpPr>
          <p:cNvPr id="95" name="TextBox 95"/>
          <p:cNvSpPr txBox="1"/>
          <p:nvPr/>
        </p:nvSpPr>
        <p:spPr>
          <a:xfrm>
            <a:off x="27609166" y="24330152"/>
            <a:ext cx="5612674" cy="1731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18"/>
              </a:lnSpc>
            </a:pPr>
            <a:r>
              <a:rPr lang="en-US" sz="5084" b="1">
                <a:solidFill>
                  <a:srgbClr val="FFFFFF"/>
                </a:solidFill>
                <a:latin typeface="Lato 1 Heavy"/>
                <a:ea typeface="Lato 1 Heavy"/>
                <a:cs typeface="Lato 1 Heavy"/>
                <a:sym typeface="Lato 1 Heavy"/>
              </a:rPr>
              <a:t>Added to</a:t>
            </a:r>
          </a:p>
          <a:p>
            <a:pPr algn="ctr">
              <a:lnSpc>
                <a:spcPts val="7118"/>
              </a:lnSpc>
            </a:pPr>
            <a:r>
              <a:rPr lang="en-US" sz="5084" b="1">
                <a:solidFill>
                  <a:srgbClr val="FFFFFF"/>
                </a:solidFill>
                <a:latin typeface="Lato 1 Heavy"/>
                <a:ea typeface="Lato 1 Heavy"/>
                <a:cs typeface="Lato 1 Heavy"/>
                <a:sym typeface="Lato 1 Heavy"/>
              </a:rPr>
              <a:t>CISA KEV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8240047" y="79773"/>
            <a:ext cx="31144906" cy="2874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60"/>
              </a:lnSpc>
            </a:pPr>
            <a:r>
              <a:rPr lang="en-US" sz="9114" b="1">
                <a:solidFill>
                  <a:srgbClr val="FFFFFF"/>
                </a:solidFill>
                <a:latin typeface="Lato 1 Heavy"/>
                <a:ea typeface="Lato 1 Heavy"/>
                <a:cs typeface="Lato 1 Heavy"/>
                <a:sym typeface="Lato 1 Heavy"/>
              </a:rPr>
              <a:t>LANGFLOW AI COORDINATED DISCLOSURE</a:t>
            </a:r>
          </a:p>
          <a:p>
            <a:pPr algn="ctr">
              <a:lnSpc>
                <a:spcPts val="10208"/>
              </a:lnSpc>
            </a:pPr>
            <a:r>
              <a:rPr lang="en-US" sz="7291">
                <a:solidFill>
                  <a:srgbClr val="FFFFFF"/>
                </a:solidFill>
                <a:latin typeface="Lato 1"/>
                <a:ea typeface="Lato 1"/>
                <a:cs typeface="Lato 1"/>
                <a:sym typeface="Lato 1"/>
              </a:rPr>
              <a:t>DISCOVERED BY HORIZON3.AI | CVE-2025-3248 | LANGFLOW AI</a:t>
            </a:r>
          </a:p>
        </p:txBody>
      </p:sp>
      <p:sp>
        <p:nvSpPr>
          <p:cNvPr id="97" name="TextBox 97"/>
          <p:cNvSpPr txBox="1"/>
          <p:nvPr/>
        </p:nvSpPr>
        <p:spPr>
          <a:xfrm>
            <a:off x="7643109" y="3265687"/>
            <a:ext cx="4342564" cy="697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8"/>
              </a:lnSpc>
            </a:pPr>
            <a:r>
              <a:rPr lang="en-US" sz="4099" b="1">
                <a:solidFill>
                  <a:srgbClr val="FFFFFF"/>
                </a:solidFill>
                <a:latin typeface="Lato 1 Bold"/>
                <a:ea typeface="Lato 1 Bold"/>
                <a:cs typeface="Lato 1 Bold"/>
                <a:sym typeface="Lato 1 Bold"/>
              </a:rPr>
              <a:t>02/22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6774321" y="6627808"/>
            <a:ext cx="5612674" cy="2608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18"/>
              </a:lnSpc>
            </a:pPr>
            <a:r>
              <a:rPr lang="en-US" sz="5084" b="1">
                <a:solidFill>
                  <a:srgbClr val="FFFFFF"/>
                </a:solidFill>
                <a:latin typeface="Lato 1 Heavy"/>
                <a:ea typeface="Lato 1 Heavy"/>
                <a:cs typeface="Lato 1 Heavy"/>
                <a:sym typeface="Lato 1 Heavy"/>
              </a:rPr>
              <a:t>Vulnerability Reported to Langflow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6713786" y="9303407"/>
            <a:ext cx="5612674" cy="598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3"/>
              </a:lnSpc>
            </a:pPr>
            <a:r>
              <a:rPr lang="en-US" sz="3495">
                <a:solidFill>
                  <a:srgbClr val="FFFFFF"/>
                </a:solidFill>
                <a:latin typeface="Lato 2"/>
                <a:ea typeface="Lato 2"/>
                <a:cs typeface="Lato 2"/>
                <a:sym typeface="Lato 2"/>
              </a:rPr>
              <a:t>Action: Horizon3.ai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28402312" y="12224362"/>
            <a:ext cx="4039803" cy="645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8"/>
              </a:lnSpc>
            </a:pPr>
            <a:r>
              <a:rPr lang="en-US" sz="3813" b="1">
                <a:solidFill>
                  <a:srgbClr val="FFFFFF"/>
                </a:solidFill>
                <a:latin typeface="Lato 1 Bold"/>
                <a:ea typeface="Lato 1 Bold"/>
                <a:cs typeface="Lato 1 Bold"/>
                <a:sym typeface="Lato 1 Bold"/>
              </a:rPr>
              <a:t>3/31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13665896" y="6627808"/>
            <a:ext cx="5612674" cy="1731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18"/>
              </a:lnSpc>
            </a:pPr>
            <a:r>
              <a:rPr lang="en-US" sz="5084" b="1">
                <a:solidFill>
                  <a:srgbClr val="FFFFFF"/>
                </a:solidFill>
                <a:latin typeface="Lato 1 Heavy"/>
                <a:ea typeface="Lato 1 Heavy"/>
                <a:cs typeface="Lato 1 Heavy"/>
                <a:sym typeface="Lato 1 Heavy"/>
              </a:rPr>
              <a:t>Escalated Through Github Issue</a:t>
            </a:r>
          </a:p>
        </p:txBody>
      </p:sp>
      <p:sp>
        <p:nvSpPr>
          <p:cNvPr id="102" name="TextBox 102"/>
          <p:cNvSpPr txBox="1"/>
          <p:nvPr/>
        </p:nvSpPr>
        <p:spPr>
          <a:xfrm>
            <a:off x="13665896" y="8453807"/>
            <a:ext cx="5612674" cy="598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3"/>
              </a:lnSpc>
            </a:pPr>
            <a:r>
              <a:rPr lang="en-US" sz="3495">
                <a:solidFill>
                  <a:srgbClr val="FFFFFF"/>
                </a:solidFill>
                <a:latin typeface="Lato 2"/>
                <a:ea typeface="Lato 2"/>
                <a:cs typeface="Lato 2"/>
                <a:sym typeface="Lato 2"/>
              </a:rPr>
              <a:t>Action: Horizon3.ai</a:t>
            </a:r>
          </a:p>
        </p:txBody>
      </p:sp>
      <p:sp>
        <p:nvSpPr>
          <p:cNvPr id="103" name="TextBox 103"/>
          <p:cNvSpPr txBox="1"/>
          <p:nvPr/>
        </p:nvSpPr>
        <p:spPr>
          <a:xfrm>
            <a:off x="20723200" y="6595351"/>
            <a:ext cx="5897777" cy="2608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18"/>
              </a:lnSpc>
            </a:pPr>
            <a:r>
              <a:rPr lang="en-US" sz="5084" b="1">
                <a:solidFill>
                  <a:srgbClr val="FFFFFF"/>
                </a:solidFill>
                <a:latin typeface="Lato 1 Heavy"/>
                <a:ea typeface="Lato 1 Heavy"/>
                <a:cs typeface="Lato 1 Heavy"/>
                <a:sym typeface="Lato 1 Heavy"/>
              </a:rPr>
              <a:t>Escalated Through HackerOne to DataStax</a:t>
            </a:r>
          </a:p>
        </p:txBody>
      </p:sp>
      <p:sp>
        <p:nvSpPr>
          <p:cNvPr id="104" name="TextBox 104"/>
          <p:cNvSpPr txBox="1"/>
          <p:nvPr/>
        </p:nvSpPr>
        <p:spPr>
          <a:xfrm>
            <a:off x="20351930" y="15555773"/>
            <a:ext cx="5612674" cy="1731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18"/>
              </a:lnSpc>
            </a:pPr>
            <a:r>
              <a:rPr lang="en-US" sz="5084" b="1">
                <a:solidFill>
                  <a:srgbClr val="FFFFFF"/>
                </a:solidFill>
                <a:latin typeface="Lato 1 Heavy"/>
                <a:ea typeface="Lato 1 Heavy"/>
                <a:cs typeface="Lato 1 Heavy"/>
                <a:sym typeface="Lato 1 Heavy"/>
              </a:rPr>
              <a:t>Follow-up with Mitre for CVE</a:t>
            </a:r>
          </a:p>
        </p:txBody>
      </p:sp>
      <p:sp>
        <p:nvSpPr>
          <p:cNvPr id="105" name="TextBox 105"/>
          <p:cNvSpPr txBox="1"/>
          <p:nvPr/>
        </p:nvSpPr>
        <p:spPr>
          <a:xfrm>
            <a:off x="20856142" y="9258947"/>
            <a:ext cx="5612674" cy="598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3"/>
              </a:lnSpc>
            </a:pPr>
            <a:r>
              <a:rPr lang="en-US" sz="3495">
                <a:solidFill>
                  <a:srgbClr val="FFFFFF"/>
                </a:solidFill>
                <a:latin typeface="Lato 2"/>
                <a:ea typeface="Lato 2"/>
                <a:cs typeface="Lato 2"/>
                <a:sym typeface="Lato 2"/>
              </a:rPr>
              <a:t>Action: Horizon3.ai</a:t>
            </a:r>
          </a:p>
        </p:txBody>
      </p:sp>
      <p:sp>
        <p:nvSpPr>
          <p:cNvPr id="106" name="TextBox 106"/>
          <p:cNvSpPr txBox="1"/>
          <p:nvPr/>
        </p:nvSpPr>
        <p:spPr>
          <a:xfrm>
            <a:off x="20202739" y="17443486"/>
            <a:ext cx="5612674" cy="598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3"/>
              </a:lnSpc>
            </a:pPr>
            <a:r>
              <a:rPr lang="en-US" sz="3495">
                <a:solidFill>
                  <a:srgbClr val="FFFFFF"/>
                </a:solidFill>
                <a:latin typeface="Lato 2"/>
                <a:ea typeface="Lato 2"/>
                <a:cs typeface="Lato 2"/>
                <a:sym typeface="Lato 2"/>
              </a:rPr>
              <a:t>Action: Horizon3.ai</a:t>
            </a:r>
          </a:p>
        </p:txBody>
      </p:sp>
      <p:sp>
        <p:nvSpPr>
          <p:cNvPr id="107" name="TextBox 107"/>
          <p:cNvSpPr txBox="1"/>
          <p:nvPr/>
        </p:nvSpPr>
        <p:spPr>
          <a:xfrm>
            <a:off x="28487129" y="3296535"/>
            <a:ext cx="4039803" cy="645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8"/>
              </a:lnSpc>
            </a:pPr>
            <a:r>
              <a:rPr lang="en-US" sz="3813" b="1">
                <a:solidFill>
                  <a:srgbClr val="FFFFFF"/>
                </a:solidFill>
                <a:latin typeface="Lato 1 Bold"/>
                <a:ea typeface="Lato 1 Bold"/>
                <a:cs typeface="Lato 1 Bold"/>
                <a:sym typeface="Lato 1 Bold"/>
              </a:rPr>
              <a:t>2/26</a:t>
            </a:r>
          </a:p>
        </p:txBody>
      </p:sp>
      <p:sp>
        <p:nvSpPr>
          <p:cNvPr id="108" name="TextBox 108"/>
          <p:cNvSpPr txBox="1"/>
          <p:nvPr/>
        </p:nvSpPr>
        <p:spPr>
          <a:xfrm>
            <a:off x="27700693" y="6627808"/>
            <a:ext cx="5612674" cy="2608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18"/>
              </a:lnSpc>
            </a:pPr>
            <a:r>
              <a:rPr lang="en-US" sz="5084" b="1">
                <a:solidFill>
                  <a:srgbClr val="FFFFFF"/>
                </a:solidFill>
                <a:latin typeface="Lato 1 Heavy"/>
                <a:ea typeface="Lato 1 Heavy"/>
                <a:cs typeface="Lato 1 Heavy"/>
                <a:sym typeface="Lato 1 Heavy"/>
              </a:rPr>
              <a:t>Escalated Through Email to Datastax (Acknowledged)</a:t>
            </a:r>
          </a:p>
        </p:txBody>
      </p:sp>
      <p:sp>
        <p:nvSpPr>
          <p:cNvPr id="109" name="TextBox 109"/>
          <p:cNvSpPr txBox="1"/>
          <p:nvPr/>
        </p:nvSpPr>
        <p:spPr>
          <a:xfrm>
            <a:off x="34731120" y="7619113"/>
            <a:ext cx="5612674" cy="598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3"/>
              </a:lnSpc>
            </a:pPr>
            <a:r>
              <a:rPr lang="en-US" sz="3495">
                <a:solidFill>
                  <a:srgbClr val="FFFFFF"/>
                </a:solidFill>
                <a:latin typeface="Lato 2"/>
                <a:ea typeface="Lato 2"/>
                <a:cs typeface="Lato 2"/>
                <a:sym typeface="Lato 2"/>
              </a:rPr>
              <a:t>Action: LangFlow AI</a:t>
            </a:r>
          </a:p>
        </p:txBody>
      </p:sp>
      <p:sp>
        <p:nvSpPr>
          <p:cNvPr id="110" name="TextBox 110"/>
          <p:cNvSpPr txBox="1"/>
          <p:nvPr/>
        </p:nvSpPr>
        <p:spPr>
          <a:xfrm>
            <a:off x="35652838" y="3296535"/>
            <a:ext cx="4039803" cy="645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8"/>
              </a:lnSpc>
            </a:pPr>
            <a:r>
              <a:rPr lang="en-US" sz="3813" b="1">
                <a:solidFill>
                  <a:srgbClr val="FFFFFF"/>
                </a:solidFill>
                <a:latin typeface="Lato 1 Bold"/>
                <a:ea typeface="Lato 1 Bold"/>
                <a:cs typeface="Lato 1 Bold"/>
                <a:sym typeface="Lato 1 Bold"/>
              </a:rPr>
              <a:t>3/5</a:t>
            </a:r>
          </a:p>
        </p:txBody>
      </p:sp>
      <p:sp>
        <p:nvSpPr>
          <p:cNvPr id="111" name="TextBox 111"/>
          <p:cNvSpPr txBox="1"/>
          <p:nvPr/>
        </p:nvSpPr>
        <p:spPr>
          <a:xfrm>
            <a:off x="14452332" y="3265687"/>
            <a:ext cx="4342564" cy="697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8"/>
              </a:lnSpc>
            </a:pPr>
            <a:r>
              <a:rPr lang="en-US" sz="4099" b="1">
                <a:solidFill>
                  <a:srgbClr val="FFFFFF"/>
                </a:solidFill>
                <a:latin typeface="Lato 1 Bold"/>
                <a:ea typeface="Lato 1 Bold"/>
                <a:cs typeface="Lato 1 Bold"/>
                <a:sym typeface="Lato 1 Bold"/>
              </a:rPr>
              <a:t>02/24</a:t>
            </a:r>
          </a:p>
        </p:txBody>
      </p:sp>
      <p:sp>
        <p:nvSpPr>
          <p:cNvPr id="112" name="TextBox 112"/>
          <p:cNvSpPr txBox="1"/>
          <p:nvPr/>
        </p:nvSpPr>
        <p:spPr>
          <a:xfrm>
            <a:off x="21579357" y="3265687"/>
            <a:ext cx="4342564" cy="697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8"/>
              </a:lnSpc>
            </a:pPr>
            <a:r>
              <a:rPr lang="en-US" sz="4099" b="1">
                <a:solidFill>
                  <a:srgbClr val="FFFFFF"/>
                </a:solidFill>
                <a:latin typeface="Lato 1 Bold"/>
                <a:ea typeface="Lato 1 Bold"/>
                <a:cs typeface="Lato 1 Bold"/>
                <a:sym typeface="Lato 1 Bold"/>
              </a:rPr>
              <a:t>02/25</a:t>
            </a:r>
          </a:p>
        </p:txBody>
      </p:sp>
      <p:sp>
        <p:nvSpPr>
          <p:cNvPr id="113" name="TextBox 113"/>
          <p:cNvSpPr txBox="1"/>
          <p:nvPr/>
        </p:nvSpPr>
        <p:spPr>
          <a:xfrm>
            <a:off x="34866403" y="15720643"/>
            <a:ext cx="5612674" cy="1731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18"/>
              </a:lnSpc>
            </a:pPr>
            <a:r>
              <a:rPr lang="en-US" sz="5084" b="1">
                <a:solidFill>
                  <a:srgbClr val="FFFFFF"/>
                </a:solidFill>
                <a:latin typeface="Lato 1 Heavy"/>
                <a:ea typeface="Lato 1 Heavy"/>
                <a:cs typeface="Lato 1 Heavy"/>
                <a:sym typeface="Lato 1 Heavy"/>
              </a:rPr>
              <a:t>HackerOne</a:t>
            </a:r>
          </a:p>
          <a:p>
            <a:pPr algn="ctr">
              <a:lnSpc>
                <a:spcPts val="7118"/>
              </a:lnSpc>
            </a:pPr>
            <a:r>
              <a:rPr lang="en-US" sz="5084" b="1">
                <a:solidFill>
                  <a:srgbClr val="FFFFFF"/>
                </a:solidFill>
                <a:latin typeface="Lato 1 Heavy"/>
                <a:ea typeface="Lato 1 Heavy"/>
                <a:cs typeface="Lato 1 Heavy"/>
                <a:sym typeface="Lato 1 Heavy"/>
              </a:rPr>
              <a:t>Responds</a:t>
            </a:r>
          </a:p>
        </p:txBody>
      </p:sp>
      <p:sp>
        <p:nvSpPr>
          <p:cNvPr id="114" name="TextBox 114"/>
          <p:cNvSpPr txBox="1"/>
          <p:nvPr/>
        </p:nvSpPr>
        <p:spPr>
          <a:xfrm>
            <a:off x="35276358" y="17568316"/>
            <a:ext cx="4792764" cy="598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3"/>
              </a:lnSpc>
            </a:pPr>
            <a:r>
              <a:rPr lang="en-US" sz="3495">
                <a:solidFill>
                  <a:srgbClr val="FFFFFF"/>
                </a:solidFill>
                <a:latin typeface="Lato 2"/>
                <a:ea typeface="Lato 2"/>
                <a:cs typeface="Lato 2"/>
                <a:sym typeface="Lato 2"/>
              </a:rPr>
              <a:t>(Already Fixed)</a:t>
            </a:r>
          </a:p>
        </p:txBody>
      </p:sp>
      <p:sp>
        <p:nvSpPr>
          <p:cNvPr id="115" name="TextBox 115"/>
          <p:cNvSpPr txBox="1"/>
          <p:nvPr/>
        </p:nvSpPr>
        <p:spPr>
          <a:xfrm>
            <a:off x="40287516" y="7875254"/>
            <a:ext cx="4039803" cy="645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8"/>
              </a:lnSpc>
            </a:pPr>
            <a:r>
              <a:rPr lang="en-US" sz="3813" b="1">
                <a:solidFill>
                  <a:srgbClr val="FFFFFF"/>
                </a:solidFill>
                <a:latin typeface="Lato 1 Bold"/>
                <a:ea typeface="Lato 1 Bold"/>
                <a:cs typeface="Lato 1 Bold"/>
                <a:sym typeface="Lato 1 Bold"/>
              </a:rPr>
              <a:t>3/10</a:t>
            </a:r>
          </a:p>
        </p:txBody>
      </p:sp>
      <p:sp>
        <p:nvSpPr>
          <p:cNvPr id="116" name="TextBox 116"/>
          <p:cNvSpPr txBox="1"/>
          <p:nvPr/>
        </p:nvSpPr>
        <p:spPr>
          <a:xfrm>
            <a:off x="21396107" y="12088126"/>
            <a:ext cx="4039803" cy="645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8"/>
              </a:lnSpc>
            </a:pPr>
            <a:r>
              <a:rPr lang="en-US" sz="3813" b="1">
                <a:solidFill>
                  <a:srgbClr val="FFFFFF"/>
                </a:solidFill>
                <a:latin typeface="Lato 1 Bold"/>
                <a:ea typeface="Lato 1 Bold"/>
                <a:cs typeface="Lato 1 Bold"/>
                <a:sym typeface="Lato 1 Bold"/>
              </a:rPr>
              <a:t>4/1</a:t>
            </a:r>
          </a:p>
        </p:txBody>
      </p:sp>
      <p:sp>
        <p:nvSpPr>
          <p:cNvPr id="117" name="TextBox 117"/>
          <p:cNvSpPr txBox="1"/>
          <p:nvPr/>
        </p:nvSpPr>
        <p:spPr>
          <a:xfrm>
            <a:off x="14156500" y="11939848"/>
            <a:ext cx="4039803" cy="645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8"/>
              </a:lnSpc>
            </a:pPr>
            <a:r>
              <a:rPr lang="en-US" sz="3813" b="1">
                <a:solidFill>
                  <a:srgbClr val="FFFFFF"/>
                </a:solidFill>
                <a:latin typeface="Lato 1 Bold"/>
                <a:ea typeface="Lato 1 Bold"/>
                <a:cs typeface="Lato 1 Bold"/>
                <a:sym typeface="Lato 1 Bold"/>
              </a:rPr>
              <a:t>4/2</a:t>
            </a:r>
          </a:p>
        </p:txBody>
      </p:sp>
      <p:sp>
        <p:nvSpPr>
          <p:cNvPr id="118" name="TextBox 118"/>
          <p:cNvSpPr txBox="1"/>
          <p:nvPr/>
        </p:nvSpPr>
        <p:spPr>
          <a:xfrm>
            <a:off x="7430520" y="11939848"/>
            <a:ext cx="4039803" cy="645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8"/>
              </a:lnSpc>
            </a:pPr>
            <a:r>
              <a:rPr lang="en-US" sz="3813" b="1">
                <a:solidFill>
                  <a:srgbClr val="FFFFFF"/>
                </a:solidFill>
                <a:latin typeface="Lato 1 Bold"/>
                <a:ea typeface="Lato 1 Bold"/>
                <a:cs typeface="Lato 1 Bold"/>
                <a:sym typeface="Lato 1 Bold"/>
              </a:rPr>
              <a:t>4/3</a:t>
            </a:r>
          </a:p>
        </p:txBody>
      </p:sp>
      <p:sp>
        <p:nvSpPr>
          <p:cNvPr id="119" name="TextBox 119"/>
          <p:cNvSpPr txBox="1"/>
          <p:nvPr/>
        </p:nvSpPr>
        <p:spPr>
          <a:xfrm>
            <a:off x="14705247" y="21099256"/>
            <a:ext cx="4039803" cy="645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8"/>
              </a:lnSpc>
            </a:pPr>
            <a:r>
              <a:rPr lang="en-US" sz="3813" b="1">
                <a:solidFill>
                  <a:srgbClr val="FFFFFF"/>
                </a:solidFill>
                <a:latin typeface="Lato 1 Bold"/>
                <a:ea typeface="Lato 1 Bold"/>
                <a:cs typeface="Lato 1 Bold"/>
                <a:sym typeface="Lato 1 Bold"/>
              </a:rPr>
              <a:t>4/9</a:t>
            </a:r>
          </a:p>
        </p:txBody>
      </p:sp>
      <p:sp>
        <p:nvSpPr>
          <p:cNvPr id="120" name="TextBox 120"/>
          <p:cNvSpPr txBox="1"/>
          <p:nvPr/>
        </p:nvSpPr>
        <p:spPr>
          <a:xfrm>
            <a:off x="13918811" y="24272037"/>
            <a:ext cx="5612674" cy="1731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18"/>
              </a:lnSpc>
            </a:pPr>
            <a:r>
              <a:rPr lang="en-US" sz="5084" b="1">
                <a:solidFill>
                  <a:srgbClr val="FFFFFF"/>
                </a:solidFill>
                <a:latin typeface="Lato 1 Bold"/>
                <a:ea typeface="Lato 1 Bold"/>
                <a:cs typeface="Lato 1 Bold"/>
                <a:sym typeface="Lato 1 Bold"/>
              </a:rPr>
              <a:t>Exploit</a:t>
            </a:r>
          </a:p>
          <a:p>
            <a:pPr algn="ctr">
              <a:lnSpc>
                <a:spcPts val="7118"/>
              </a:lnSpc>
            </a:pPr>
            <a:r>
              <a:rPr lang="en-US" sz="5084" b="1">
                <a:solidFill>
                  <a:srgbClr val="FFFFFF"/>
                </a:solidFill>
                <a:latin typeface="Lato 1 Bold"/>
                <a:ea typeface="Lato 1 Bold"/>
                <a:cs typeface="Lato 1 Bold"/>
                <a:sym typeface="Lato 1 Bold"/>
              </a:rPr>
              <a:t>Published</a:t>
            </a:r>
          </a:p>
        </p:txBody>
      </p:sp>
      <p:sp>
        <p:nvSpPr>
          <p:cNvPr id="121" name="TextBox 121"/>
          <p:cNvSpPr txBox="1"/>
          <p:nvPr/>
        </p:nvSpPr>
        <p:spPr>
          <a:xfrm>
            <a:off x="2743191" y="16660702"/>
            <a:ext cx="4039803" cy="645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8"/>
              </a:lnSpc>
            </a:pPr>
            <a:r>
              <a:rPr lang="en-US" sz="3813" b="1">
                <a:solidFill>
                  <a:srgbClr val="FFFFFF"/>
                </a:solidFill>
                <a:latin typeface="Lato 1 Bold"/>
                <a:ea typeface="Lato 1 Bold"/>
                <a:cs typeface="Lato 1 Bold"/>
                <a:sym typeface="Lato 1 Bold"/>
              </a:rPr>
              <a:t>4/7</a:t>
            </a:r>
          </a:p>
        </p:txBody>
      </p:sp>
      <p:sp>
        <p:nvSpPr>
          <p:cNvPr id="122" name="TextBox 122"/>
          <p:cNvSpPr txBox="1"/>
          <p:nvPr/>
        </p:nvSpPr>
        <p:spPr>
          <a:xfrm>
            <a:off x="34603211" y="6712993"/>
            <a:ext cx="5612674" cy="853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18"/>
              </a:lnSpc>
            </a:pPr>
            <a:r>
              <a:rPr lang="en-US" sz="5084" b="1">
                <a:solidFill>
                  <a:srgbClr val="FFFFFF"/>
                </a:solidFill>
                <a:latin typeface="Lato 1 Heavy"/>
                <a:ea typeface="Lato 1 Heavy"/>
                <a:cs typeface="Lato 1 Heavy"/>
                <a:sym typeface="Lato 1 Heavy"/>
              </a:rPr>
              <a:t>PR Fix Merged</a:t>
            </a:r>
          </a:p>
        </p:txBody>
      </p:sp>
      <p:sp>
        <p:nvSpPr>
          <p:cNvPr id="123" name="TextBox 123"/>
          <p:cNvSpPr txBox="1"/>
          <p:nvPr/>
        </p:nvSpPr>
        <p:spPr>
          <a:xfrm>
            <a:off x="28110648" y="9343668"/>
            <a:ext cx="4792764" cy="598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3"/>
              </a:lnSpc>
            </a:pPr>
            <a:r>
              <a:rPr lang="en-US" sz="3495">
                <a:solidFill>
                  <a:srgbClr val="FFFFFF"/>
                </a:solidFill>
                <a:latin typeface="Lato 2"/>
                <a:ea typeface="Lato 2"/>
                <a:cs typeface="Lato 2"/>
                <a:sym typeface="Lato 2"/>
              </a:rPr>
              <a:t>Action: Horizon3.ai</a:t>
            </a:r>
          </a:p>
        </p:txBody>
      </p:sp>
      <p:sp>
        <p:nvSpPr>
          <p:cNvPr id="124" name="TextBox 124"/>
          <p:cNvSpPr txBox="1"/>
          <p:nvPr/>
        </p:nvSpPr>
        <p:spPr>
          <a:xfrm>
            <a:off x="42012326" y="10725771"/>
            <a:ext cx="5612674" cy="598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3"/>
              </a:lnSpc>
            </a:pPr>
            <a:r>
              <a:rPr lang="en-US" sz="3495">
                <a:solidFill>
                  <a:srgbClr val="FFFFFF"/>
                </a:solidFill>
                <a:latin typeface="Lato 2"/>
                <a:ea typeface="Lato 2"/>
                <a:cs typeface="Lato 2"/>
                <a:sym typeface="Lato 2"/>
              </a:rPr>
              <a:t>Action: Horizon3.ai</a:t>
            </a:r>
          </a:p>
        </p:txBody>
      </p:sp>
      <p:sp>
        <p:nvSpPr>
          <p:cNvPr id="125" name="TextBox 125"/>
          <p:cNvSpPr txBox="1"/>
          <p:nvPr/>
        </p:nvSpPr>
        <p:spPr>
          <a:xfrm>
            <a:off x="7126427" y="24194230"/>
            <a:ext cx="5612674" cy="1731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18"/>
              </a:lnSpc>
            </a:pPr>
            <a:r>
              <a:rPr lang="en-US" sz="5084" b="1">
                <a:solidFill>
                  <a:srgbClr val="FFFFFF"/>
                </a:solidFill>
                <a:latin typeface="Lato 1 Bold"/>
                <a:ea typeface="Lato 1 Bold"/>
                <a:cs typeface="Lato 1 Bold"/>
                <a:sym typeface="Lato 1 Bold"/>
              </a:rPr>
              <a:t>Request to Cancel CVE Request</a:t>
            </a:r>
          </a:p>
        </p:txBody>
      </p:sp>
      <p:sp>
        <p:nvSpPr>
          <p:cNvPr id="126" name="TextBox 126"/>
          <p:cNvSpPr txBox="1"/>
          <p:nvPr/>
        </p:nvSpPr>
        <p:spPr>
          <a:xfrm>
            <a:off x="7020161" y="25994623"/>
            <a:ext cx="5612674" cy="598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3"/>
              </a:lnSpc>
            </a:pPr>
            <a:r>
              <a:rPr lang="en-US" sz="3495">
                <a:solidFill>
                  <a:srgbClr val="FFFFFF"/>
                </a:solidFill>
                <a:latin typeface="Lato 2"/>
                <a:ea typeface="Lato 2"/>
                <a:cs typeface="Lato 2"/>
                <a:sym typeface="Lato 2"/>
              </a:rPr>
              <a:t>Action: Horizon3.ai</a:t>
            </a:r>
          </a:p>
        </p:txBody>
      </p:sp>
      <p:sp>
        <p:nvSpPr>
          <p:cNvPr id="127" name="TextBox 127"/>
          <p:cNvSpPr txBox="1"/>
          <p:nvPr/>
        </p:nvSpPr>
        <p:spPr>
          <a:xfrm>
            <a:off x="13326338" y="15669650"/>
            <a:ext cx="5612674" cy="2608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18"/>
              </a:lnSpc>
            </a:pPr>
            <a:r>
              <a:rPr lang="en-US" sz="5084" b="1">
                <a:solidFill>
                  <a:srgbClr val="FFFFFF"/>
                </a:solidFill>
                <a:latin typeface="Lato 1 Heavy"/>
                <a:ea typeface="Lato 1 Heavy"/>
                <a:cs typeface="Lato 1 Heavy"/>
                <a:sym typeface="Lato 1 Heavy"/>
              </a:rPr>
              <a:t>Request CVE</a:t>
            </a:r>
          </a:p>
          <a:p>
            <a:pPr algn="ctr">
              <a:lnSpc>
                <a:spcPts val="7118"/>
              </a:lnSpc>
            </a:pPr>
            <a:r>
              <a:rPr lang="en-US" sz="5084" b="1">
                <a:solidFill>
                  <a:srgbClr val="FFFFFF"/>
                </a:solidFill>
                <a:latin typeface="Lato 1 Heavy"/>
                <a:ea typeface="Lato 1 Heavy"/>
                <a:cs typeface="Lato 1 Heavy"/>
                <a:sym typeface="Lato 1 Heavy"/>
              </a:rPr>
              <a:t>from VulnCheck</a:t>
            </a:r>
          </a:p>
          <a:p>
            <a:pPr algn="ctr">
              <a:lnSpc>
                <a:spcPts val="7118"/>
              </a:lnSpc>
            </a:pPr>
            <a:endParaRPr lang="en-US" sz="5084" b="1">
              <a:solidFill>
                <a:srgbClr val="FFFFFF"/>
              </a:solidFill>
              <a:latin typeface="Lato 1 Heavy"/>
              <a:ea typeface="Lato 1 Heavy"/>
              <a:cs typeface="Lato 1 Heavy"/>
              <a:sym typeface="Lato 1 Heavy"/>
            </a:endParaRPr>
          </a:p>
        </p:txBody>
      </p:sp>
      <p:sp>
        <p:nvSpPr>
          <p:cNvPr id="128" name="TextBox 128"/>
          <p:cNvSpPr txBox="1"/>
          <p:nvPr/>
        </p:nvSpPr>
        <p:spPr>
          <a:xfrm>
            <a:off x="13177147" y="17557363"/>
            <a:ext cx="5612674" cy="598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3"/>
              </a:lnSpc>
            </a:pPr>
            <a:r>
              <a:rPr lang="en-US" sz="3495">
                <a:solidFill>
                  <a:srgbClr val="FFFFFF"/>
                </a:solidFill>
                <a:latin typeface="Lato 2"/>
                <a:ea typeface="Lato 2"/>
                <a:cs typeface="Lato 2"/>
                <a:sym typeface="Lato 2"/>
              </a:rPr>
              <a:t>Action: Horizon3.ai</a:t>
            </a:r>
          </a:p>
        </p:txBody>
      </p:sp>
      <p:sp>
        <p:nvSpPr>
          <p:cNvPr id="129" name="TextBox 129"/>
          <p:cNvSpPr txBox="1"/>
          <p:nvPr/>
        </p:nvSpPr>
        <p:spPr>
          <a:xfrm>
            <a:off x="21907683" y="21145473"/>
            <a:ext cx="4039803" cy="645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8"/>
              </a:lnSpc>
            </a:pPr>
            <a:r>
              <a:rPr lang="en-US" sz="3813" b="1">
                <a:solidFill>
                  <a:srgbClr val="FFFFFF"/>
                </a:solidFill>
                <a:latin typeface="Lato 1 Bold"/>
                <a:ea typeface="Lato 1 Bold"/>
                <a:cs typeface="Lato 1 Bold"/>
                <a:sym typeface="Lato 1 Bold"/>
              </a:rPr>
              <a:t>4/12</a:t>
            </a:r>
          </a:p>
        </p:txBody>
      </p:sp>
      <p:sp>
        <p:nvSpPr>
          <p:cNvPr id="130" name="TextBox 130"/>
          <p:cNvSpPr txBox="1"/>
          <p:nvPr/>
        </p:nvSpPr>
        <p:spPr>
          <a:xfrm>
            <a:off x="7818650" y="21099256"/>
            <a:ext cx="4039803" cy="645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38"/>
              </a:lnSpc>
            </a:pPr>
            <a:r>
              <a:rPr lang="en-US" sz="3813" b="1">
                <a:solidFill>
                  <a:srgbClr val="FFFFFF"/>
                </a:solidFill>
                <a:latin typeface="Lato 1 Bold"/>
                <a:ea typeface="Lato 1 Bold"/>
                <a:cs typeface="Lato 1 Bold"/>
                <a:sym typeface="Lato 1 Bold"/>
              </a:rPr>
              <a:t>4/7</a:t>
            </a:r>
          </a:p>
        </p:txBody>
      </p:sp>
      <p:sp>
        <p:nvSpPr>
          <p:cNvPr id="131" name="TextBox 131"/>
          <p:cNvSpPr txBox="1"/>
          <p:nvPr/>
        </p:nvSpPr>
        <p:spPr>
          <a:xfrm>
            <a:off x="6788381" y="15655798"/>
            <a:ext cx="5612674" cy="1731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18"/>
              </a:lnSpc>
            </a:pPr>
            <a:r>
              <a:rPr lang="en-US" sz="5084" b="1">
                <a:solidFill>
                  <a:srgbClr val="FFFFFF"/>
                </a:solidFill>
                <a:latin typeface="Lato 1 Heavy"/>
                <a:ea typeface="Lato 1 Heavy"/>
                <a:cs typeface="Lato 1 Heavy"/>
                <a:sym typeface="Lato 1 Heavy"/>
              </a:rPr>
              <a:t>VulnCheck</a:t>
            </a:r>
          </a:p>
          <a:p>
            <a:pPr algn="ctr">
              <a:lnSpc>
                <a:spcPts val="7118"/>
              </a:lnSpc>
            </a:pPr>
            <a:r>
              <a:rPr lang="en-US" sz="5084" b="1">
                <a:solidFill>
                  <a:srgbClr val="FFFFFF"/>
                </a:solidFill>
                <a:latin typeface="Lato 1 Heavy"/>
                <a:ea typeface="Lato 1 Heavy"/>
                <a:cs typeface="Lato 1 Heavy"/>
                <a:sym typeface="Lato 1 Heavy"/>
              </a:rPr>
              <a:t>Assigns CVE</a:t>
            </a:r>
          </a:p>
        </p:txBody>
      </p:sp>
      <p:sp>
        <p:nvSpPr>
          <p:cNvPr id="132" name="TextBox 132"/>
          <p:cNvSpPr txBox="1"/>
          <p:nvPr/>
        </p:nvSpPr>
        <p:spPr>
          <a:xfrm>
            <a:off x="6774321" y="17557363"/>
            <a:ext cx="5612674" cy="598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3"/>
              </a:lnSpc>
            </a:pPr>
            <a:r>
              <a:rPr lang="en-US" sz="3495">
                <a:solidFill>
                  <a:srgbClr val="FFFFFF"/>
                </a:solidFill>
                <a:latin typeface="Lato 2"/>
                <a:ea typeface="Lato 2"/>
                <a:cs typeface="Lato 2"/>
                <a:sym typeface="Lato 2"/>
              </a:rPr>
              <a:t>Action: VulnCheck</a:t>
            </a:r>
          </a:p>
        </p:txBody>
      </p:sp>
      <p:sp>
        <p:nvSpPr>
          <p:cNvPr id="133" name="TextBox 133"/>
          <p:cNvSpPr txBox="1"/>
          <p:nvPr/>
        </p:nvSpPr>
        <p:spPr>
          <a:xfrm>
            <a:off x="516853" y="20088744"/>
            <a:ext cx="5612674" cy="1731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18"/>
              </a:lnSpc>
            </a:pPr>
            <a:r>
              <a:rPr lang="en-US" sz="5084" b="1">
                <a:solidFill>
                  <a:srgbClr val="FFFFFF"/>
                </a:solidFill>
                <a:latin typeface="Lato 1 Heavy"/>
                <a:ea typeface="Lato 1 Heavy"/>
                <a:cs typeface="Lato 1 Heavy"/>
                <a:sym typeface="Lato 1 Heavy"/>
              </a:rPr>
              <a:t>VulnCheck</a:t>
            </a:r>
          </a:p>
          <a:p>
            <a:pPr algn="ctr">
              <a:lnSpc>
                <a:spcPts val="7118"/>
              </a:lnSpc>
            </a:pPr>
            <a:r>
              <a:rPr lang="en-US" sz="5084" b="1">
                <a:solidFill>
                  <a:srgbClr val="FFFFFF"/>
                </a:solidFill>
                <a:latin typeface="Lato 1 Heavy"/>
                <a:ea typeface="Lato 1 Heavy"/>
                <a:cs typeface="Lato 1 Heavy"/>
                <a:sym typeface="Lato 1 Heavy"/>
              </a:rPr>
              <a:t>Publishes CVE</a:t>
            </a:r>
          </a:p>
        </p:txBody>
      </p:sp>
      <p:sp>
        <p:nvSpPr>
          <p:cNvPr id="134" name="TextBox 134"/>
          <p:cNvSpPr txBox="1"/>
          <p:nvPr/>
        </p:nvSpPr>
        <p:spPr>
          <a:xfrm>
            <a:off x="502792" y="21990308"/>
            <a:ext cx="5612674" cy="598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3"/>
              </a:lnSpc>
            </a:pPr>
            <a:r>
              <a:rPr lang="en-US" sz="3495">
                <a:solidFill>
                  <a:srgbClr val="FFFFFF"/>
                </a:solidFill>
                <a:latin typeface="Lato 2"/>
                <a:ea typeface="Lato 2"/>
                <a:cs typeface="Lato 2"/>
                <a:sym typeface="Lato 2"/>
              </a:rPr>
              <a:t>Action: VulnCheck</a:t>
            </a:r>
          </a:p>
        </p:txBody>
      </p:sp>
      <p:sp>
        <p:nvSpPr>
          <p:cNvPr id="135" name="TextBox 135"/>
          <p:cNvSpPr txBox="1"/>
          <p:nvPr/>
        </p:nvSpPr>
        <p:spPr>
          <a:xfrm>
            <a:off x="27627507" y="17443486"/>
            <a:ext cx="5612674" cy="598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3"/>
              </a:lnSpc>
            </a:pPr>
            <a:r>
              <a:rPr lang="en-US" sz="3495">
                <a:solidFill>
                  <a:srgbClr val="FFFFFF"/>
                </a:solidFill>
                <a:latin typeface="Lato 2"/>
                <a:ea typeface="Lato 2"/>
                <a:cs typeface="Lato 2"/>
                <a:sym typeface="Lato 2"/>
              </a:rPr>
              <a:t>Action: LangFlow AI</a:t>
            </a:r>
          </a:p>
        </p:txBody>
      </p:sp>
      <p:sp>
        <p:nvSpPr>
          <p:cNvPr id="136" name="TextBox 136"/>
          <p:cNvSpPr txBox="1"/>
          <p:nvPr/>
        </p:nvSpPr>
        <p:spPr>
          <a:xfrm>
            <a:off x="27609166" y="15720643"/>
            <a:ext cx="5612674" cy="1731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18"/>
              </a:lnSpc>
            </a:pPr>
            <a:r>
              <a:rPr lang="en-US" sz="5084" b="1">
                <a:solidFill>
                  <a:srgbClr val="FFFFFF"/>
                </a:solidFill>
                <a:latin typeface="Lato 1 Heavy"/>
                <a:ea typeface="Lato 1 Heavy"/>
                <a:cs typeface="Lato 1 Heavy"/>
                <a:sym typeface="Lato 1 Heavy"/>
              </a:rPr>
              <a:t>Fix Version Released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1357" y="3364389"/>
            <a:ext cx="46122287" cy="22138698"/>
          </a:xfrm>
          <a:custGeom>
            <a:avLst/>
            <a:gdLst/>
            <a:ahLst/>
            <a:cxnLst/>
            <a:rect l="l" t="t" r="r" b="b"/>
            <a:pathLst>
              <a:path w="46122287" h="22138698">
                <a:moveTo>
                  <a:pt x="0" y="0"/>
                </a:moveTo>
                <a:lnTo>
                  <a:pt x="46122286" y="0"/>
                </a:lnTo>
                <a:lnTo>
                  <a:pt x="46122286" y="22138697"/>
                </a:lnTo>
                <a:lnTo>
                  <a:pt x="0" y="22138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8784735" y="313334"/>
            <a:ext cx="30055530" cy="2902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14"/>
              </a:lnSpc>
            </a:pPr>
            <a:r>
              <a:rPr lang="en-US" sz="1701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CrushFTP CVE-2025-54309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1146" y="7147902"/>
            <a:ext cx="46242707" cy="12059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88"/>
              </a:lnSpc>
            </a:pPr>
            <a:r>
              <a:rPr lang="en-US" sz="2292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Just Use a Vulnerability</a:t>
            </a:r>
          </a:p>
          <a:p>
            <a:pPr algn="ctr">
              <a:lnSpc>
                <a:spcPts val="32088"/>
              </a:lnSpc>
            </a:pPr>
            <a:r>
              <a:rPr lang="en-US" sz="2292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Scoring System for Prioritization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59588" y="1097050"/>
            <a:ext cx="34705824" cy="24599725"/>
          </a:xfrm>
          <a:custGeom>
            <a:avLst/>
            <a:gdLst/>
            <a:ahLst/>
            <a:cxnLst/>
            <a:rect l="l" t="t" r="r" b="b"/>
            <a:pathLst>
              <a:path w="34705824" h="24599725">
                <a:moveTo>
                  <a:pt x="0" y="0"/>
                </a:moveTo>
                <a:lnTo>
                  <a:pt x="34705824" y="0"/>
                </a:lnTo>
                <a:lnTo>
                  <a:pt x="34705824" y="24599725"/>
                </a:lnTo>
                <a:lnTo>
                  <a:pt x="0" y="245997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134937" y="1265402"/>
            <a:ext cx="13793520" cy="1708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55"/>
              </a:lnSpc>
            </a:pPr>
            <a:r>
              <a:rPr lang="en-US" sz="1243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CVSS-B Severity 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9450" y="2557945"/>
            <a:ext cx="23827926" cy="2477737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1146" y="9181525"/>
            <a:ext cx="46242707" cy="3923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88"/>
              </a:lnSpc>
            </a:pPr>
            <a:r>
              <a:rPr lang="en-US" sz="2292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Just Use CVSS-BT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460947" y="3606403"/>
            <a:ext cx="14769304" cy="1708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55"/>
              </a:lnSpc>
            </a:pPr>
            <a:r>
              <a:rPr lang="en-US" sz="1243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CVSS-BT Severity 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9170" y="3712675"/>
            <a:ext cx="23827926" cy="2477737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880161" y="3606403"/>
            <a:ext cx="13346617" cy="1708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55"/>
              </a:lnSpc>
            </a:pPr>
            <a:r>
              <a:rPr lang="en-US" sz="1243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CVSS-B Severity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14" y="3704037"/>
            <a:ext cx="23827926" cy="2477737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352079" y="972905"/>
            <a:ext cx="30920843" cy="1708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55"/>
              </a:lnSpc>
            </a:pPr>
            <a:r>
              <a:rPr lang="en-US" sz="1243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2025 Known Exploited Vulnerabilities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1146" y="8183242"/>
            <a:ext cx="46242707" cy="7991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88"/>
              </a:lnSpc>
            </a:pPr>
            <a:r>
              <a:rPr lang="en-US" sz="2292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EPSS Signal For Emerging Threats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99219" y="0"/>
            <a:ext cx="36497196" cy="26793825"/>
          </a:xfrm>
          <a:custGeom>
            <a:avLst/>
            <a:gdLst/>
            <a:ahLst/>
            <a:cxnLst/>
            <a:rect l="l" t="t" r="r" b="b"/>
            <a:pathLst>
              <a:path w="36497196" h="26793825">
                <a:moveTo>
                  <a:pt x="0" y="0"/>
                </a:moveTo>
                <a:lnTo>
                  <a:pt x="36497197" y="0"/>
                </a:lnTo>
                <a:lnTo>
                  <a:pt x="36497197" y="26793825"/>
                </a:lnTo>
                <a:lnTo>
                  <a:pt x="0" y="267938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03460" y="3168803"/>
            <a:ext cx="40271473" cy="22846209"/>
          </a:xfrm>
          <a:custGeom>
            <a:avLst/>
            <a:gdLst/>
            <a:ahLst/>
            <a:cxnLst/>
            <a:rect l="l" t="t" r="r" b="b"/>
            <a:pathLst>
              <a:path w="40271473" h="22846209">
                <a:moveTo>
                  <a:pt x="0" y="0"/>
                </a:moveTo>
                <a:lnTo>
                  <a:pt x="40271473" y="0"/>
                </a:lnTo>
                <a:lnTo>
                  <a:pt x="40271473" y="22846210"/>
                </a:lnTo>
                <a:lnTo>
                  <a:pt x="0" y="228462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76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681921" y="-5879800"/>
            <a:ext cx="50459675" cy="9048603"/>
            <a:chOff x="0" y="0"/>
            <a:chExt cx="5102373" cy="914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02373" cy="914975"/>
            </a:xfrm>
            <a:custGeom>
              <a:avLst/>
              <a:gdLst/>
              <a:ahLst/>
              <a:cxnLst/>
              <a:rect l="l" t="t" r="r" b="b"/>
              <a:pathLst>
                <a:path w="5102373" h="914975">
                  <a:moveTo>
                    <a:pt x="0" y="0"/>
                  </a:moveTo>
                  <a:lnTo>
                    <a:pt x="5102373" y="0"/>
                  </a:lnTo>
                  <a:lnTo>
                    <a:pt x="5102373" y="914975"/>
                  </a:lnTo>
                  <a:lnTo>
                    <a:pt x="0" y="9149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5102373" cy="99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01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057235" y="739417"/>
            <a:ext cx="29505114" cy="1479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53"/>
              </a:lnSpc>
            </a:pPr>
            <a:r>
              <a:rPr lang="en-US" sz="868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EPSS Score on Day Exploitation Evidence Reported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44472" y="3114593"/>
            <a:ext cx="40271473" cy="22846209"/>
          </a:xfrm>
          <a:custGeom>
            <a:avLst/>
            <a:gdLst/>
            <a:ahLst/>
            <a:cxnLst/>
            <a:rect l="l" t="t" r="r" b="b"/>
            <a:pathLst>
              <a:path w="40271473" h="22846209">
                <a:moveTo>
                  <a:pt x="0" y="0"/>
                </a:moveTo>
                <a:lnTo>
                  <a:pt x="40271473" y="0"/>
                </a:lnTo>
                <a:lnTo>
                  <a:pt x="40271473" y="22846209"/>
                </a:lnTo>
                <a:lnTo>
                  <a:pt x="0" y="228462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76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681921" y="-5879800"/>
            <a:ext cx="50459675" cy="9048603"/>
            <a:chOff x="0" y="0"/>
            <a:chExt cx="5102373" cy="914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02373" cy="914975"/>
            </a:xfrm>
            <a:custGeom>
              <a:avLst/>
              <a:gdLst/>
              <a:ahLst/>
              <a:cxnLst/>
              <a:rect l="l" t="t" r="r" b="b"/>
              <a:pathLst>
                <a:path w="5102373" h="914975">
                  <a:moveTo>
                    <a:pt x="0" y="0"/>
                  </a:moveTo>
                  <a:lnTo>
                    <a:pt x="5102373" y="0"/>
                  </a:lnTo>
                  <a:lnTo>
                    <a:pt x="5102373" y="914975"/>
                  </a:lnTo>
                  <a:lnTo>
                    <a:pt x="0" y="9149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5102373" cy="99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01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491257" y="739417"/>
            <a:ext cx="32637070" cy="1479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53"/>
              </a:lnSpc>
            </a:pPr>
            <a:r>
              <a:rPr lang="en-US" sz="868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EPSS Score 7-Days After Exploitation Evidence Reported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44472" y="3321203"/>
            <a:ext cx="40271473" cy="22846209"/>
          </a:xfrm>
          <a:custGeom>
            <a:avLst/>
            <a:gdLst/>
            <a:ahLst/>
            <a:cxnLst/>
            <a:rect l="l" t="t" r="r" b="b"/>
            <a:pathLst>
              <a:path w="40271473" h="22846209">
                <a:moveTo>
                  <a:pt x="0" y="0"/>
                </a:moveTo>
                <a:lnTo>
                  <a:pt x="40271473" y="0"/>
                </a:lnTo>
                <a:lnTo>
                  <a:pt x="40271473" y="22846210"/>
                </a:lnTo>
                <a:lnTo>
                  <a:pt x="0" y="228462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76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529521" y="-5727400"/>
            <a:ext cx="50459675" cy="9048603"/>
            <a:chOff x="0" y="0"/>
            <a:chExt cx="5102373" cy="914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02373" cy="914975"/>
            </a:xfrm>
            <a:custGeom>
              <a:avLst/>
              <a:gdLst/>
              <a:ahLst/>
              <a:cxnLst/>
              <a:rect l="l" t="t" r="r" b="b"/>
              <a:pathLst>
                <a:path w="5102373" h="914975">
                  <a:moveTo>
                    <a:pt x="0" y="0"/>
                  </a:moveTo>
                  <a:lnTo>
                    <a:pt x="5102373" y="0"/>
                  </a:lnTo>
                  <a:lnTo>
                    <a:pt x="5102373" y="914975"/>
                  </a:lnTo>
                  <a:lnTo>
                    <a:pt x="0" y="9149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5102373" cy="99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0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681921" y="-5879800"/>
            <a:ext cx="50459675" cy="9048603"/>
            <a:chOff x="0" y="0"/>
            <a:chExt cx="5102373" cy="914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102373" cy="914975"/>
            </a:xfrm>
            <a:custGeom>
              <a:avLst/>
              <a:gdLst/>
              <a:ahLst/>
              <a:cxnLst/>
              <a:rect l="l" t="t" r="r" b="b"/>
              <a:pathLst>
                <a:path w="5102373" h="914975">
                  <a:moveTo>
                    <a:pt x="0" y="0"/>
                  </a:moveTo>
                  <a:lnTo>
                    <a:pt x="5102373" y="0"/>
                  </a:lnTo>
                  <a:lnTo>
                    <a:pt x="5102373" y="914975"/>
                  </a:lnTo>
                  <a:lnTo>
                    <a:pt x="0" y="9149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5102373" cy="99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01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132322" y="739417"/>
            <a:ext cx="33354939" cy="1479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53"/>
              </a:lnSpc>
            </a:pPr>
            <a:r>
              <a:rPr lang="en-US" sz="868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EPSS Score 30-Days After Exploitation Evidence Reported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29521" y="-5727400"/>
            <a:ext cx="50459675" cy="9048603"/>
            <a:chOff x="0" y="0"/>
            <a:chExt cx="5102373" cy="914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02373" cy="914975"/>
            </a:xfrm>
            <a:custGeom>
              <a:avLst/>
              <a:gdLst/>
              <a:ahLst/>
              <a:cxnLst/>
              <a:rect l="l" t="t" r="r" b="b"/>
              <a:pathLst>
                <a:path w="5102373" h="914975">
                  <a:moveTo>
                    <a:pt x="0" y="0"/>
                  </a:moveTo>
                  <a:lnTo>
                    <a:pt x="5102373" y="0"/>
                  </a:lnTo>
                  <a:lnTo>
                    <a:pt x="5102373" y="914975"/>
                  </a:lnTo>
                  <a:lnTo>
                    <a:pt x="0" y="9149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5102373" cy="99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0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681921" y="-5879800"/>
            <a:ext cx="50459675" cy="9048603"/>
            <a:chOff x="0" y="0"/>
            <a:chExt cx="5102373" cy="914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102373" cy="914975"/>
            </a:xfrm>
            <a:custGeom>
              <a:avLst/>
              <a:gdLst/>
              <a:ahLst/>
              <a:cxnLst/>
              <a:rect l="l" t="t" r="r" b="b"/>
              <a:pathLst>
                <a:path w="5102373" h="914975">
                  <a:moveTo>
                    <a:pt x="0" y="0"/>
                  </a:moveTo>
                  <a:lnTo>
                    <a:pt x="5102373" y="0"/>
                  </a:lnTo>
                  <a:lnTo>
                    <a:pt x="5102373" y="914975"/>
                  </a:lnTo>
                  <a:lnTo>
                    <a:pt x="0" y="9149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5102373" cy="99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01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39691" y="2218915"/>
            <a:ext cx="44945617" cy="23829267"/>
          </a:xfrm>
          <a:custGeom>
            <a:avLst/>
            <a:gdLst/>
            <a:ahLst/>
            <a:cxnLst/>
            <a:rect l="l" t="t" r="r" b="b"/>
            <a:pathLst>
              <a:path w="44945617" h="23829267">
                <a:moveTo>
                  <a:pt x="0" y="0"/>
                </a:moveTo>
                <a:lnTo>
                  <a:pt x="44945618" y="0"/>
                </a:lnTo>
                <a:lnTo>
                  <a:pt x="44945618" y="23829268"/>
                </a:lnTo>
                <a:lnTo>
                  <a:pt x="0" y="238292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9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6280598" y="739417"/>
            <a:ext cx="15058388" cy="1479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53"/>
              </a:lnSpc>
            </a:pPr>
            <a:r>
              <a:rPr lang="en-US" sz="868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EPSS Score End of August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6578149"/>
            <a:ext cx="47625000" cy="13161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4"/>
              </a:lnSpc>
            </a:pPr>
            <a:r>
              <a:rPr lang="en-US" sz="2500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How Quickly are Vulnerabilities Being Exploited?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71AA3-DC47-513F-7C77-9D4F17C03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DAF082E-FE97-EAAB-6623-95A78A5F129E}"/>
              </a:ext>
            </a:extLst>
          </p:cNvPr>
          <p:cNvSpPr/>
          <p:nvPr/>
        </p:nvSpPr>
        <p:spPr>
          <a:xfrm>
            <a:off x="8600363" y="948355"/>
            <a:ext cx="30424275" cy="24897115"/>
          </a:xfrm>
          <a:custGeom>
            <a:avLst/>
            <a:gdLst/>
            <a:ahLst/>
            <a:cxnLst/>
            <a:rect l="l" t="t" r="r" b="b"/>
            <a:pathLst>
              <a:path w="30424275" h="24897115">
                <a:moveTo>
                  <a:pt x="0" y="0"/>
                </a:moveTo>
                <a:lnTo>
                  <a:pt x="30424274" y="0"/>
                </a:lnTo>
                <a:lnTo>
                  <a:pt x="30424274" y="24897115"/>
                </a:lnTo>
                <a:lnTo>
                  <a:pt x="0" y="248971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BCE69E-1EE6-52EF-00F8-8B3AE9395DB7}"/>
              </a:ext>
            </a:extLst>
          </p:cNvPr>
          <p:cNvSpPr txBox="1"/>
          <p:nvPr/>
        </p:nvSpPr>
        <p:spPr>
          <a:xfrm>
            <a:off x="11908972" y="12333905"/>
            <a:ext cx="23817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7304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6047" y="4607121"/>
            <a:ext cx="61631609" cy="16382703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2175619" y="16023328"/>
            <a:ext cx="43334417" cy="0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flipH="1" flipV="1">
            <a:off x="2150976" y="15524384"/>
            <a:ext cx="0" cy="548553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 flipV="1">
            <a:off x="16224281" y="15499580"/>
            <a:ext cx="0" cy="548553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 flipV="1">
            <a:off x="9331714" y="16031649"/>
            <a:ext cx="0" cy="548553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flipV="1">
            <a:off x="18037758" y="16031649"/>
            <a:ext cx="0" cy="548553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flipV="1">
            <a:off x="20033404" y="15474775"/>
            <a:ext cx="0" cy="548553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 flipV="1">
            <a:off x="45485394" y="15524384"/>
            <a:ext cx="0" cy="548553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flipV="1">
            <a:off x="42481790" y="16031649"/>
            <a:ext cx="0" cy="548553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 flipV="1">
            <a:off x="39478186" y="15524384"/>
            <a:ext cx="0" cy="548553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flipV="1">
            <a:off x="33991116" y="15483096"/>
            <a:ext cx="0" cy="548553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 flipV="1">
            <a:off x="29574535" y="15474775"/>
            <a:ext cx="0" cy="548553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 flipV="1">
            <a:off x="36734651" y="16031649"/>
            <a:ext cx="0" cy="548553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 flipV="1">
            <a:off x="31711967" y="16072937"/>
            <a:ext cx="0" cy="548553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AutoShape 16"/>
          <p:cNvSpPr/>
          <p:nvPr/>
        </p:nvSpPr>
        <p:spPr>
          <a:xfrm flipV="1">
            <a:off x="25107698" y="16031649"/>
            <a:ext cx="0" cy="548553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 flipH="1" flipV="1">
            <a:off x="2270557" y="15524384"/>
            <a:ext cx="0" cy="548553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 flipV="1">
            <a:off x="2200586" y="15973718"/>
            <a:ext cx="0" cy="548553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 flipH="1" flipV="1">
            <a:off x="2394580" y="15524384"/>
            <a:ext cx="0" cy="548553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 flipV="1">
            <a:off x="2344971" y="15973718"/>
            <a:ext cx="0" cy="548553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1426076" y="2395537"/>
            <a:ext cx="44772849" cy="2517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33"/>
              </a:lnSpc>
            </a:pPr>
            <a:r>
              <a:rPr lang="en-US" sz="14666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1H-2025 Known Exploited Vulnerabilities (432)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401242" y="5153095"/>
            <a:ext cx="24822516" cy="3349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89"/>
              </a:lnSpc>
            </a:pPr>
            <a:r>
              <a:rPr lang="en-US" sz="963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Time From CVE to Exploitation Evidence</a:t>
            </a:r>
          </a:p>
          <a:p>
            <a:pPr algn="ctr">
              <a:lnSpc>
                <a:spcPts val="13489"/>
              </a:lnSpc>
            </a:pPr>
            <a:r>
              <a:rPr lang="en-US" sz="963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Source: VulnCheck KEV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490741" y="16944997"/>
            <a:ext cx="3681946" cy="1910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56"/>
              </a:lnSpc>
            </a:pPr>
            <a:r>
              <a:rPr lang="en-US" sz="5468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&lt; 1 Day</a:t>
            </a:r>
          </a:p>
          <a:p>
            <a:pPr algn="ctr">
              <a:lnSpc>
                <a:spcPts val="7656"/>
              </a:lnSpc>
            </a:pPr>
            <a:r>
              <a:rPr lang="en-US" sz="5468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139 (32.1%)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298695" y="16944997"/>
            <a:ext cx="3664505" cy="1910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56"/>
              </a:lnSpc>
            </a:pPr>
            <a:r>
              <a:rPr lang="en-US" sz="5468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1 - 31 Days</a:t>
            </a:r>
          </a:p>
          <a:p>
            <a:pPr algn="ctr">
              <a:lnSpc>
                <a:spcPts val="7656"/>
              </a:lnSpc>
            </a:pPr>
            <a:r>
              <a:rPr lang="en-US" sz="5468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38 (8.78%)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2749703" y="16944997"/>
            <a:ext cx="4715991" cy="1910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56"/>
              </a:lnSpc>
            </a:pPr>
            <a:r>
              <a:rPr lang="en-US" sz="5468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32 - 365 Days</a:t>
            </a:r>
          </a:p>
          <a:p>
            <a:pPr algn="ctr">
              <a:lnSpc>
                <a:spcPts val="7656"/>
              </a:lnSpc>
            </a:pPr>
            <a:r>
              <a:rPr lang="en-US" sz="5468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95 (21.94%)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9832043" y="16986285"/>
            <a:ext cx="3859067" cy="1910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56"/>
              </a:lnSpc>
            </a:pPr>
            <a:r>
              <a:rPr lang="en-US" sz="5468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1-2 Year</a:t>
            </a:r>
          </a:p>
          <a:p>
            <a:pPr algn="ctr">
              <a:lnSpc>
                <a:spcPts val="7656"/>
              </a:lnSpc>
            </a:pPr>
            <a:r>
              <a:rPr lang="en-US" sz="5468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44 (10.16%)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4801242" y="16944997"/>
            <a:ext cx="3866818" cy="1910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56"/>
              </a:lnSpc>
            </a:pPr>
            <a:r>
              <a:rPr lang="en-US" sz="5468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2-4 Years</a:t>
            </a:r>
          </a:p>
          <a:p>
            <a:pPr algn="ctr">
              <a:lnSpc>
                <a:spcPts val="7656"/>
              </a:lnSpc>
            </a:pPr>
            <a:r>
              <a:rPr lang="en-US" sz="5468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55 (12.70%)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0497415" y="16944997"/>
            <a:ext cx="3968750" cy="1910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56"/>
              </a:lnSpc>
            </a:pPr>
            <a:r>
              <a:rPr lang="en-US" sz="5468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4+ Years</a:t>
            </a:r>
          </a:p>
          <a:p>
            <a:pPr algn="ctr">
              <a:lnSpc>
                <a:spcPts val="7656"/>
              </a:lnSpc>
            </a:pPr>
            <a:r>
              <a:rPr lang="en-US" sz="5468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60 (13.86%)</a:t>
            </a:r>
          </a:p>
        </p:txBody>
      </p:sp>
      <p:sp>
        <p:nvSpPr>
          <p:cNvPr id="30" name="TextBox 30"/>
          <p:cNvSpPr txBox="1"/>
          <p:nvPr/>
        </p:nvSpPr>
        <p:spPr>
          <a:xfrm rot="5400000">
            <a:off x="-293406" y="18811732"/>
            <a:ext cx="4811354" cy="480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0"/>
              </a:lnSpc>
            </a:pPr>
            <a:r>
              <a:rPr lang="en-US" sz="286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Unpublished 1 (.23%)</a:t>
            </a:r>
          </a:p>
        </p:txBody>
      </p:sp>
      <p:sp>
        <p:nvSpPr>
          <p:cNvPr id="31" name="TextBox 31"/>
          <p:cNvSpPr txBox="1"/>
          <p:nvPr/>
        </p:nvSpPr>
        <p:spPr>
          <a:xfrm rot="5400000">
            <a:off x="90139" y="18811732"/>
            <a:ext cx="4811354" cy="480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0"/>
              </a:lnSpc>
            </a:pPr>
            <a:r>
              <a:rPr lang="en-US" sz="286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Rejected 1  (.23%)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5113414" y="573475"/>
            <a:ext cx="37398172" cy="23934830"/>
          </a:xfrm>
          <a:custGeom>
            <a:avLst/>
            <a:gdLst/>
            <a:ahLst/>
            <a:cxnLst/>
            <a:rect l="l" t="t" r="r" b="b"/>
            <a:pathLst>
              <a:path w="37398172" h="23934830">
                <a:moveTo>
                  <a:pt x="0" y="0"/>
                </a:moveTo>
                <a:lnTo>
                  <a:pt x="37398172" y="0"/>
                </a:lnTo>
                <a:lnTo>
                  <a:pt x="37398172" y="23934830"/>
                </a:lnTo>
                <a:lnTo>
                  <a:pt x="0" y="239348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41879" y="11018188"/>
            <a:ext cx="32341243" cy="428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4"/>
              </a:lnSpc>
            </a:pPr>
            <a:r>
              <a:rPr lang="en-US" sz="2500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KEV Categorization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Picture 109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A562AE9-7A7F-6BF3-6420-A1EFA6348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6350"/>
            <a:ext cx="47605244" cy="267779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490662"/>
            <a:ext cx="47625000" cy="23812500"/>
          </a:xfrm>
          <a:custGeom>
            <a:avLst/>
            <a:gdLst/>
            <a:ahLst/>
            <a:cxnLst/>
            <a:rect l="l" t="t" r="r" b="b"/>
            <a:pathLst>
              <a:path w="47625000" h="23812500">
                <a:moveTo>
                  <a:pt x="0" y="0"/>
                </a:moveTo>
                <a:lnTo>
                  <a:pt x="47625000" y="0"/>
                </a:lnTo>
                <a:lnTo>
                  <a:pt x="47625000" y="23812500"/>
                </a:lnTo>
                <a:lnTo>
                  <a:pt x="0" y="23812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867238" y="11018188"/>
            <a:ext cx="21890524" cy="428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4"/>
              </a:lnSpc>
            </a:pPr>
            <a:r>
              <a:rPr lang="en-US" sz="2500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Ransomware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A black circle with white text&#10;&#10;AI-generated content may be incorrect.">
            <a:extLst>
              <a:ext uri="{FF2B5EF4-FFF2-40B4-BE49-F238E27FC236}">
                <a16:creationId xmlns:a16="http://schemas.microsoft.com/office/drawing/2014/main" id="{B6260043-E476-F9DD-BBF5-57F41BC01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625000" cy="2678429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08350" y="-2482664"/>
            <a:ext cx="54441702" cy="3280788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999874" y="-4961"/>
            <a:ext cx="19625252" cy="1653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10"/>
              </a:lnSpc>
            </a:pPr>
            <a:r>
              <a:rPr lang="en-US" sz="96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Ransomware Associated KEVs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516096" y="11018188"/>
            <a:ext cx="22592807" cy="428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4"/>
              </a:lnSpc>
            </a:pPr>
            <a:r>
              <a:rPr lang="en-US" sz="2500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Threat Actors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434393" y="16750844"/>
            <a:ext cx="1906242" cy="9287305"/>
            <a:chOff x="0" y="0"/>
            <a:chExt cx="192789" cy="9392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2789" cy="939279"/>
            </a:xfrm>
            <a:custGeom>
              <a:avLst/>
              <a:gdLst/>
              <a:ahLst/>
              <a:cxnLst/>
              <a:rect l="l" t="t" r="r" b="b"/>
              <a:pathLst>
                <a:path w="192789" h="939279">
                  <a:moveTo>
                    <a:pt x="42306" y="0"/>
                  </a:moveTo>
                  <a:lnTo>
                    <a:pt x="150484" y="0"/>
                  </a:lnTo>
                  <a:cubicBezTo>
                    <a:pt x="173848" y="0"/>
                    <a:pt x="192789" y="18941"/>
                    <a:pt x="192789" y="42306"/>
                  </a:cubicBezTo>
                  <a:lnTo>
                    <a:pt x="192789" y="896973"/>
                  </a:lnTo>
                  <a:cubicBezTo>
                    <a:pt x="192789" y="908193"/>
                    <a:pt x="188332" y="918954"/>
                    <a:pt x="180398" y="926888"/>
                  </a:cubicBezTo>
                  <a:cubicBezTo>
                    <a:pt x="172464" y="934822"/>
                    <a:pt x="161704" y="939279"/>
                    <a:pt x="150484" y="939279"/>
                  </a:cubicBezTo>
                  <a:lnTo>
                    <a:pt x="42306" y="939279"/>
                  </a:lnTo>
                  <a:cubicBezTo>
                    <a:pt x="31086" y="939279"/>
                    <a:pt x="20325" y="934822"/>
                    <a:pt x="12391" y="926888"/>
                  </a:cubicBezTo>
                  <a:cubicBezTo>
                    <a:pt x="4457" y="918954"/>
                    <a:pt x="0" y="908193"/>
                    <a:pt x="0" y="896973"/>
                  </a:cubicBezTo>
                  <a:lnTo>
                    <a:pt x="0" y="42306"/>
                  </a:lnTo>
                  <a:cubicBezTo>
                    <a:pt x="0" y="31086"/>
                    <a:pt x="4457" y="20325"/>
                    <a:pt x="12391" y="12391"/>
                  </a:cubicBezTo>
                  <a:cubicBezTo>
                    <a:pt x="20325" y="4457"/>
                    <a:pt x="31086" y="0"/>
                    <a:pt x="42306" y="0"/>
                  </a:cubicBezTo>
                  <a:close/>
                </a:path>
              </a:pathLst>
            </a:custGeom>
            <a:solidFill>
              <a:srgbClr val="FF03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192789" cy="10535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656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72168" y="2681287"/>
            <a:ext cx="16180256" cy="23356862"/>
            <a:chOff x="0" y="0"/>
            <a:chExt cx="1636403" cy="236221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6403" cy="2362215"/>
            </a:xfrm>
            <a:custGeom>
              <a:avLst/>
              <a:gdLst/>
              <a:ahLst/>
              <a:cxnLst/>
              <a:rect l="l" t="t" r="r" b="b"/>
              <a:pathLst>
                <a:path w="1636403" h="2362215">
                  <a:moveTo>
                    <a:pt x="4984" y="0"/>
                  </a:moveTo>
                  <a:lnTo>
                    <a:pt x="1631419" y="0"/>
                  </a:lnTo>
                  <a:cubicBezTo>
                    <a:pt x="1632741" y="0"/>
                    <a:pt x="1634009" y="525"/>
                    <a:pt x="1634943" y="1460"/>
                  </a:cubicBezTo>
                  <a:cubicBezTo>
                    <a:pt x="1635878" y="2395"/>
                    <a:pt x="1636403" y="3662"/>
                    <a:pt x="1636403" y="4984"/>
                  </a:cubicBezTo>
                  <a:lnTo>
                    <a:pt x="1636403" y="2357231"/>
                  </a:lnTo>
                  <a:cubicBezTo>
                    <a:pt x="1636403" y="2358553"/>
                    <a:pt x="1635878" y="2359820"/>
                    <a:pt x="1634943" y="2360755"/>
                  </a:cubicBezTo>
                  <a:cubicBezTo>
                    <a:pt x="1634009" y="2361690"/>
                    <a:pt x="1632741" y="2362215"/>
                    <a:pt x="1631419" y="2362215"/>
                  </a:cubicBezTo>
                  <a:lnTo>
                    <a:pt x="4984" y="2362215"/>
                  </a:lnTo>
                  <a:cubicBezTo>
                    <a:pt x="3662" y="2362215"/>
                    <a:pt x="2395" y="2361690"/>
                    <a:pt x="1460" y="2360755"/>
                  </a:cubicBezTo>
                  <a:cubicBezTo>
                    <a:pt x="525" y="2359820"/>
                    <a:pt x="0" y="2358553"/>
                    <a:pt x="0" y="2357231"/>
                  </a:cubicBezTo>
                  <a:lnTo>
                    <a:pt x="0" y="4984"/>
                  </a:lnTo>
                  <a:cubicBezTo>
                    <a:pt x="0" y="3662"/>
                    <a:pt x="525" y="2395"/>
                    <a:pt x="1460" y="1460"/>
                  </a:cubicBezTo>
                  <a:cubicBezTo>
                    <a:pt x="2395" y="525"/>
                    <a:pt x="3662" y="0"/>
                    <a:pt x="4984" y="0"/>
                  </a:cubicBezTo>
                  <a:close/>
                </a:path>
              </a:pathLst>
            </a:custGeom>
            <a:solidFill>
              <a:srgbClr val="FF03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14300"/>
              <a:ext cx="1636403" cy="2476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65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372012" y="2681288"/>
            <a:ext cx="8819935" cy="23356862"/>
            <a:chOff x="0" y="0"/>
            <a:chExt cx="892011" cy="236221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92011" cy="2362215"/>
            </a:xfrm>
            <a:custGeom>
              <a:avLst/>
              <a:gdLst/>
              <a:ahLst/>
              <a:cxnLst/>
              <a:rect l="l" t="t" r="r" b="b"/>
              <a:pathLst>
                <a:path w="892011" h="2362215">
                  <a:moveTo>
                    <a:pt x="9143" y="0"/>
                  </a:moveTo>
                  <a:lnTo>
                    <a:pt x="882868" y="0"/>
                  </a:lnTo>
                  <a:cubicBezTo>
                    <a:pt x="887918" y="0"/>
                    <a:pt x="892011" y="4094"/>
                    <a:pt x="892011" y="9143"/>
                  </a:cubicBezTo>
                  <a:lnTo>
                    <a:pt x="892011" y="2353071"/>
                  </a:lnTo>
                  <a:cubicBezTo>
                    <a:pt x="892011" y="2358121"/>
                    <a:pt x="887918" y="2362215"/>
                    <a:pt x="882868" y="2362215"/>
                  </a:cubicBezTo>
                  <a:lnTo>
                    <a:pt x="9143" y="2362215"/>
                  </a:lnTo>
                  <a:cubicBezTo>
                    <a:pt x="4094" y="2362215"/>
                    <a:pt x="0" y="2358121"/>
                    <a:pt x="0" y="2353071"/>
                  </a:cubicBezTo>
                  <a:lnTo>
                    <a:pt x="0" y="9143"/>
                  </a:lnTo>
                  <a:cubicBezTo>
                    <a:pt x="0" y="4094"/>
                    <a:pt x="4094" y="0"/>
                    <a:pt x="9143" y="0"/>
                  </a:cubicBezTo>
                  <a:close/>
                </a:path>
              </a:pathLst>
            </a:custGeom>
            <a:solidFill>
              <a:srgbClr val="038DC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14300"/>
              <a:ext cx="892011" cy="2476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65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6315971" y="2681288"/>
            <a:ext cx="12053965" cy="13954223"/>
            <a:chOff x="0" y="0"/>
            <a:chExt cx="1219087" cy="141127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19087" cy="1411272"/>
            </a:xfrm>
            <a:custGeom>
              <a:avLst/>
              <a:gdLst/>
              <a:ahLst/>
              <a:cxnLst/>
              <a:rect l="l" t="t" r="r" b="b"/>
              <a:pathLst>
                <a:path w="1219087" h="1411272">
                  <a:moveTo>
                    <a:pt x="6690" y="0"/>
                  </a:moveTo>
                  <a:lnTo>
                    <a:pt x="1212397" y="0"/>
                  </a:lnTo>
                  <a:cubicBezTo>
                    <a:pt x="1216092" y="0"/>
                    <a:pt x="1219087" y="2995"/>
                    <a:pt x="1219087" y="6690"/>
                  </a:cubicBezTo>
                  <a:lnTo>
                    <a:pt x="1219087" y="1404581"/>
                  </a:lnTo>
                  <a:cubicBezTo>
                    <a:pt x="1219087" y="1406356"/>
                    <a:pt x="1218383" y="1408057"/>
                    <a:pt x="1217128" y="1409312"/>
                  </a:cubicBezTo>
                  <a:cubicBezTo>
                    <a:pt x="1215873" y="1410567"/>
                    <a:pt x="1214171" y="1411272"/>
                    <a:pt x="1212397" y="1411272"/>
                  </a:cubicBezTo>
                  <a:lnTo>
                    <a:pt x="6690" y="1411272"/>
                  </a:lnTo>
                  <a:cubicBezTo>
                    <a:pt x="2995" y="1411272"/>
                    <a:pt x="0" y="1408276"/>
                    <a:pt x="0" y="1404581"/>
                  </a:cubicBezTo>
                  <a:lnTo>
                    <a:pt x="0" y="6690"/>
                  </a:lnTo>
                  <a:cubicBezTo>
                    <a:pt x="0" y="2995"/>
                    <a:pt x="2995" y="0"/>
                    <a:pt x="669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14300"/>
              <a:ext cx="1219087" cy="1525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65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8496210" y="2681288"/>
            <a:ext cx="8056622" cy="13954223"/>
            <a:chOff x="0" y="0"/>
            <a:chExt cx="814813" cy="141127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4813" cy="1411272"/>
            </a:xfrm>
            <a:custGeom>
              <a:avLst/>
              <a:gdLst/>
              <a:ahLst/>
              <a:cxnLst/>
              <a:rect l="l" t="t" r="r" b="b"/>
              <a:pathLst>
                <a:path w="814813" h="1411272">
                  <a:moveTo>
                    <a:pt x="10010" y="0"/>
                  </a:moveTo>
                  <a:lnTo>
                    <a:pt x="804803" y="0"/>
                  </a:lnTo>
                  <a:cubicBezTo>
                    <a:pt x="810331" y="0"/>
                    <a:pt x="814813" y="4482"/>
                    <a:pt x="814813" y="10010"/>
                  </a:cubicBezTo>
                  <a:lnTo>
                    <a:pt x="814813" y="1401262"/>
                  </a:lnTo>
                  <a:cubicBezTo>
                    <a:pt x="814813" y="1406790"/>
                    <a:pt x="810331" y="1411272"/>
                    <a:pt x="804803" y="1411272"/>
                  </a:cubicBezTo>
                  <a:lnTo>
                    <a:pt x="10010" y="1411272"/>
                  </a:lnTo>
                  <a:cubicBezTo>
                    <a:pt x="4482" y="1411272"/>
                    <a:pt x="0" y="1406790"/>
                    <a:pt x="0" y="1401262"/>
                  </a:cubicBezTo>
                  <a:lnTo>
                    <a:pt x="0" y="10010"/>
                  </a:lnTo>
                  <a:cubicBezTo>
                    <a:pt x="0" y="4482"/>
                    <a:pt x="4482" y="0"/>
                    <a:pt x="10010" y="0"/>
                  </a:cubicBezTo>
                  <a:close/>
                </a:path>
              </a:pathLst>
            </a:custGeom>
            <a:solidFill>
              <a:srgbClr val="FFE6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14300"/>
              <a:ext cx="814813" cy="1525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65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6315971" y="16750844"/>
            <a:ext cx="8000513" cy="9287305"/>
            <a:chOff x="0" y="0"/>
            <a:chExt cx="809138" cy="93927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09138" cy="939279"/>
            </a:xfrm>
            <a:custGeom>
              <a:avLst/>
              <a:gdLst/>
              <a:ahLst/>
              <a:cxnLst/>
              <a:rect l="l" t="t" r="r" b="b"/>
              <a:pathLst>
                <a:path w="809138" h="939279">
                  <a:moveTo>
                    <a:pt x="10080" y="0"/>
                  </a:moveTo>
                  <a:lnTo>
                    <a:pt x="799058" y="0"/>
                  </a:lnTo>
                  <a:cubicBezTo>
                    <a:pt x="801732" y="0"/>
                    <a:pt x="804296" y="1062"/>
                    <a:pt x="806186" y="2952"/>
                  </a:cubicBezTo>
                  <a:cubicBezTo>
                    <a:pt x="808076" y="4843"/>
                    <a:pt x="809138" y="7407"/>
                    <a:pt x="809138" y="10080"/>
                  </a:cubicBezTo>
                  <a:lnTo>
                    <a:pt x="809138" y="929199"/>
                  </a:lnTo>
                  <a:cubicBezTo>
                    <a:pt x="809138" y="931872"/>
                    <a:pt x="808076" y="934436"/>
                    <a:pt x="806186" y="936327"/>
                  </a:cubicBezTo>
                  <a:cubicBezTo>
                    <a:pt x="804296" y="938217"/>
                    <a:pt x="801732" y="939279"/>
                    <a:pt x="799058" y="939279"/>
                  </a:cubicBezTo>
                  <a:lnTo>
                    <a:pt x="10080" y="939279"/>
                  </a:lnTo>
                  <a:cubicBezTo>
                    <a:pt x="7407" y="939279"/>
                    <a:pt x="4843" y="938217"/>
                    <a:pt x="2952" y="936327"/>
                  </a:cubicBezTo>
                  <a:cubicBezTo>
                    <a:pt x="1062" y="934436"/>
                    <a:pt x="0" y="931872"/>
                    <a:pt x="0" y="929199"/>
                  </a:cubicBezTo>
                  <a:lnTo>
                    <a:pt x="0" y="10080"/>
                  </a:lnTo>
                  <a:cubicBezTo>
                    <a:pt x="0" y="7407"/>
                    <a:pt x="1062" y="4843"/>
                    <a:pt x="2952" y="2952"/>
                  </a:cubicBezTo>
                  <a:cubicBezTo>
                    <a:pt x="4843" y="1062"/>
                    <a:pt x="7407" y="0"/>
                    <a:pt x="1008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14300"/>
              <a:ext cx="809138" cy="10535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65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6463693" y="16750844"/>
            <a:ext cx="5975191" cy="3001193"/>
            <a:chOff x="0" y="0"/>
            <a:chExt cx="604306" cy="30352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04306" cy="303528"/>
            </a:xfrm>
            <a:custGeom>
              <a:avLst/>
              <a:gdLst/>
              <a:ahLst/>
              <a:cxnLst/>
              <a:rect l="l" t="t" r="r" b="b"/>
              <a:pathLst>
                <a:path w="604306" h="303528">
                  <a:moveTo>
                    <a:pt x="13497" y="0"/>
                  </a:moveTo>
                  <a:lnTo>
                    <a:pt x="590809" y="0"/>
                  </a:lnTo>
                  <a:cubicBezTo>
                    <a:pt x="594389" y="0"/>
                    <a:pt x="597822" y="1422"/>
                    <a:pt x="600353" y="3953"/>
                  </a:cubicBezTo>
                  <a:cubicBezTo>
                    <a:pt x="602884" y="6484"/>
                    <a:pt x="604306" y="9917"/>
                    <a:pt x="604306" y="13497"/>
                  </a:cubicBezTo>
                  <a:lnTo>
                    <a:pt x="604306" y="290031"/>
                  </a:lnTo>
                  <a:cubicBezTo>
                    <a:pt x="604306" y="297485"/>
                    <a:pt x="598263" y="303528"/>
                    <a:pt x="590809" y="303528"/>
                  </a:cubicBezTo>
                  <a:lnTo>
                    <a:pt x="13497" y="303528"/>
                  </a:lnTo>
                  <a:cubicBezTo>
                    <a:pt x="9917" y="303528"/>
                    <a:pt x="6484" y="302106"/>
                    <a:pt x="3953" y="299575"/>
                  </a:cubicBezTo>
                  <a:cubicBezTo>
                    <a:pt x="1422" y="297044"/>
                    <a:pt x="0" y="293611"/>
                    <a:pt x="0" y="290031"/>
                  </a:cubicBezTo>
                  <a:lnTo>
                    <a:pt x="0" y="13497"/>
                  </a:lnTo>
                  <a:cubicBezTo>
                    <a:pt x="0" y="9917"/>
                    <a:pt x="1422" y="6484"/>
                    <a:pt x="3953" y="3953"/>
                  </a:cubicBezTo>
                  <a:cubicBezTo>
                    <a:pt x="6484" y="1422"/>
                    <a:pt x="9917" y="0"/>
                    <a:pt x="13497" y="0"/>
                  </a:cubicBezTo>
                  <a:close/>
                </a:path>
              </a:pathLst>
            </a:custGeom>
            <a:solidFill>
              <a:srgbClr val="038DC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14300"/>
              <a:ext cx="604306" cy="417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656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6463693" y="19869894"/>
            <a:ext cx="5975191" cy="3001193"/>
            <a:chOff x="0" y="0"/>
            <a:chExt cx="604306" cy="30352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04306" cy="303528"/>
            </a:xfrm>
            <a:custGeom>
              <a:avLst/>
              <a:gdLst/>
              <a:ahLst/>
              <a:cxnLst/>
              <a:rect l="l" t="t" r="r" b="b"/>
              <a:pathLst>
                <a:path w="604306" h="303528">
                  <a:moveTo>
                    <a:pt x="13497" y="0"/>
                  </a:moveTo>
                  <a:lnTo>
                    <a:pt x="590809" y="0"/>
                  </a:lnTo>
                  <a:cubicBezTo>
                    <a:pt x="594389" y="0"/>
                    <a:pt x="597822" y="1422"/>
                    <a:pt x="600353" y="3953"/>
                  </a:cubicBezTo>
                  <a:cubicBezTo>
                    <a:pt x="602884" y="6484"/>
                    <a:pt x="604306" y="9917"/>
                    <a:pt x="604306" y="13497"/>
                  </a:cubicBezTo>
                  <a:lnTo>
                    <a:pt x="604306" y="290031"/>
                  </a:lnTo>
                  <a:cubicBezTo>
                    <a:pt x="604306" y="297485"/>
                    <a:pt x="598263" y="303528"/>
                    <a:pt x="590809" y="303528"/>
                  </a:cubicBezTo>
                  <a:lnTo>
                    <a:pt x="13497" y="303528"/>
                  </a:lnTo>
                  <a:cubicBezTo>
                    <a:pt x="9917" y="303528"/>
                    <a:pt x="6484" y="302106"/>
                    <a:pt x="3953" y="299575"/>
                  </a:cubicBezTo>
                  <a:cubicBezTo>
                    <a:pt x="1422" y="297044"/>
                    <a:pt x="0" y="293611"/>
                    <a:pt x="0" y="290031"/>
                  </a:cubicBezTo>
                  <a:lnTo>
                    <a:pt x="0" y="13497"/>
                  </a:lnTo>
                  <a:cubicBezTo>
                    <a:pt x="0" y="9917"/>
                    <a:pt x="1422" y="6484"/>
                    <a:pt x="3953" y="3953"/>
                  </a:cubicBezTo>
                  <a:cubicBezTo>
                    <a:pt x="6484" y="1422"/>
                    <a:pt x="9917" y="0"/>
                    <a:pt x="13497" y="0"/>
                  </a:cubicBezTo>
                  <a:close/>
                </a:path>
              </a:pathLst>
            </a:custGeom>
            <a:solidFill>
              <a:srgbClr val="FFE6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114300"/>
              <a:ext cx="604306" cy="417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656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6464658" y="22995110"/>
            <a:ext cx="5975191" cy="3043039"/>
            <a:chOff x="0" y="0"/>
            <a:chExt cx="604306" cy="30776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04306" cy="307760"/>
            </a:xfrm>
            <a:custGeom>
              <a:avLst/>
              <a:gdLst/>
              <a:ahLst/>
              <a:cxnLst/>
              <a:rect l="l" t="t" r="r" b="b"/>
              <a:pathLst>
                <a:path w="604306" h="307760">
                  <a:moveTo>
                    <a:pt x="13497" y="0"/>
                  </a:moveTo>
                  <a:lnTo>
                    <a:pt x="590809" y="0"/>
                  </a:lnTo>
                  <a:cubicBezTo>
                    <a:pt x="594389" y="0"/>
                    <a:pt x="597822" y="1422"/>
                    <a:pt x="600353" y="3953"/>
                  </a:cubicBezTo>
                  <a:cubicBezTo>
                    <a:pt x="602884" y="6484"/>
                    <a:pt x="604306" y="9917"/>
                    <a:pt x="604306" y="13497"/>
                  </a:cubicBezTo>
                  <a:lnTo>
                    <a:pt x="604306" y="294264"/>
                  </a:lnTo>
                  <a:cubicBezTo>
                    <a:pt x="604306" y="297843"/>
                    <a:pt x="602884" y="301276"/>
                    <a:pt x="600353" y="303807"/>
                  </a:cubicBezTo>
                  <a:cubicBezTo>
                    <a:pt x="597822" y="306338"/>
                    <a:pt x="594389" y="307760"/>
                    <a:pt x="590809" y="307760"/>
                  </a:cubicBezTo>
                  <a:lnTo>
                    <a:pt x="13497" y="307760"/>
                  </a:lnTo>
                  <a:cubicBezTo>
                    <a:pt x="6043" y="307760"/>
                    <a:pt x="0" y="301717"/>
                    <a:pt x="0" y="294264"/>
                  </a:cubicBezTo>
                  <a:lnTo>
                    <a:pt x="0" y="13497"/>
                  </a:lnTo>
                  <a:cubicBezTo>
                    <a:pt x="0" y="9917"/>
                    <a:pt x="1422" y="6484"/>
                    <a:pt x="3953" y="3953"/>
                  </a:cubicBezTo>
                  <a:cubicBezTo>
                    <a:pt x="6484" y="1422"/>
                    <a:pt x="9917" y="0"/>
                    <a:pt x="13497" y="0"/>
                  </a:cubicBezTo>
                  <a:close/>
                </a:path>
              </a:pathLst>
            </a:custGeom>
            <a:solidFill>
              <a:srgbClr val="038DC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114300"/>
              <a:ext cx="604306" cy="4220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656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42557680" y="16750844"/>
            <a:ext cx="3995152" cy="4545076"/>
            <a:chOff x="0" y="0"/>
            <a:chExt cx="404053" cy="45967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04053" cy="459670"/>
            </a:xfrm>
            <a:custGeom>
              <a:avLst/>
              <a:gdLst/>
              <a:ahLst/>
              <a:cxnLst/>
              <a:rect l="l" t="t" r="r" b="b"/>
              <a:pathLst>
                <a:path w="404053" h="459670">
                  <a:moveTo>
                    <a:pt x="20186" y="0"/>
                  </a:moveTo>
                  <a:lnTo>
                    <a:pt x="383867" y="0"/>
                  </a:lnTo>
                  <a:cubicBezTo>
                    <a:pt x="389221" y="0"/>
                    <a:pt x="394355" y="2127"/>
                    <a:pt x="398141" y="5912"/>
                  </a:cubicBezTo>
                  <a:cubicBezTo>
                    <a:pt x="401926" y="9698"/>
                    <a:pt x="404053" y="14832"/>
                    <a:pt x="404053" y="20186"/>
                  </a:cubicBezTo>
                  <a:lnTo>
                    <a:pt x="404053" y="439484"/>
                  </a:lnTo>
                  <a:cubicBezTo>
                    <a:pt x="404053" y="444838"/>
                    <a:pt x="401926" y="449972"/>
                    <a:pt x="398141" y="453758"/>
                  </a:cubicBezTo>
                  <a:cubicBezTo>
                    <a:pt x="394355" y="457543"/>
                    <a:pt x="389221" y="459670"/>
                    <a:pt x="383867" y="459670"/>
                  </a:cubicBezTo>
                  <a:lnTo>
                    <a:pt x="20186" y="459670"/>
                  </a:lnTo>
                  <a:cubicBezTo>
                    <a:pt x="14832" y="459670"/>
                    <a:pt x="9698" y="457543"/>
                    <a:pt x="5912" y="453758"/>
                  </a:cubicBezTo>
                  <a:cubicBezTo>
                    <a:pt x="2127" y="449972"/>
                    <a:pt x="0" y="444838"/>
                    <a:pt x="0" y="439484"/>
                  </a:cubicBezTo>
                  <a:lnTo>
                    <a:pt x="0" y="20186"/>
                  </a:lnTo>
                  <a:cubicBezTo>
                    <a:pt x="0" y="14832"/>
                    <a:pt x="2127" y="9698"/>
                    <a:pt x="5912" y="5912"/>
                  </a:cubicBezTo>
                  <a:cubicBezTo>
                    <a:pt x="9698" y="2127"/>
                    <a:pt x="14832" y="0"/>
                    <a:pt x="2018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114300"/>
              <a:ext cx="404053" cy="5739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656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42557680" y="21419944"/>
            <a:ext cx="4001344" cy="4618205"/>
            <a:chOff x="0" y="0"/>
            <a:chExt cx="404679" cy="467066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04679" cy="467066"/>
            </a:xfrm>
            <a:custGeom>
              <a:avLst/>
              <a:gdLst/>
              <a:ahLst/>
              <a:cxnLst/>
              <a:rect l="l" t="t" r="r" b="b"/>
              <a:pathLst>
                <a:path w="404679" h="467066">
                  <a:moveTo>
                    <a:pt x="20154" y="0"/>
                  </a:moveTo>
                  <a:lnTo>
                    <a:pt x="384525" y="0"/>
                  </a:lnTo>
                  <a:cubicBezTo>
                    <a:pt x="395656" y="0"/>
                    <a:pt x="404679" y="9023"/>
                    <a:pt x="404679" y="20154"/>
                  </a:cubicBezTo>
                  <a:lnTo>
                    <a:pt x="404679" y="446911"/>
                  </a:lnTo>
                  <a:cubicBezTo>
                    <a:pt x="404679" y="458042"/>
                    <a:pt x="395656" y="467066"/>
                    <a:pt x="384525" y="467066"/>
                  </a:cubicBezTo>
                  <a:lnTo>
                    <a:pt x="20154" y="467066"/>
                  </a:lnTo>
                  <a:cubicBezTo>
                    <a:pt x="9023" y="467066"/>
                    <a:pt x="0" y="458042"/>
                    <a:pt x="0" y="446911"/>
                  </a:cubicBezTo>
                  <a:lnTo>
                    <a:pt x="0" y="20154"/>
                  </a:lnTo>
                  <a:cubicBezTo>
                    <a:pt x="0" y="9023"/>
                    <a:pt x="9023" y="0"/>
                    <a:pt x="20154" y="0"/>
                  </a:cubicBezTo>
                  <a:close/>
                </a:path>
              </a:pathLst>
            </a:custGeom>
            <a:solidFill>
              <a:srgbClr val="FF03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114300"/>
              <a:ext cx="404679" cy="581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656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6049005" y="465260"/>
            <a:ext cx="36671307" cy="1653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10"/>
              </a:lnSpc>
            </a:pPr>
            <a:r>
              <a:rPr lang="en-US" sz="9721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1H-2025 # of Unique Threat Actors Attributed by Country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34779437" y="18623429"/>
            <a:ext cx="1216153" cy="5542134"/>
            <a:chOff x="0" y="0"/>
            <a:chExt cx="1621538" cy="7389513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621538" cy="1621538"/>
            </a:xfrm>
            <a:custGeom>
              <a:avLst/>
              <a:gdLst/>
              <a:ahLst/>
              <a:cxnLst/>
              <a:rect l="l" t="t" r="r" b="b"/>
              <a:pathLst>
                <a:path w="1621538" h="1621538">
                  <a:moveTo>
                    <a:pt x="0" y="0"/>
                  </a:moveTo>
                  <a:lnTo>
                    <a:pt x="1621538" y="0"/>
                  </a:lnTo>
                  <a:lnTo>
                    <a:pt x="1621538" y="1621538"/>
                  </a:lnTo>
                  <a:lnTo>
                    <a:pt x="0" y="16215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 rot="5400000">
              <a:off x="-1894204" y="3910280"/>
              <a:ext cx="5533771" cy="1424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114"/>
                </a:lnSpc>
              </a:pPr>
              <a:r>
                <a:rPr lang="en-US" sz="651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Vietnam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6933268" y="12081910"/>
            <a:ext cx="4458056" cy="4555616"/>
            <a:chOff x="0" y="0"/>
            <a:chExt cx="5944075" cy="6074154"/>
          </a:xfrm>
        </p:grpSpPr>
        <p:sp>
          <p:nvSpPr>
            <p:cNvPr id="40" name="Freeform 40"/>
            <p:cNvSpPr/>
            <p:nvPr/>
          </p:nvSpPr>
          <p:spPr>
            <a:xfrm>
              <a:off x="983475" y="0"/>
              <a:ext cx="3977125" cy="3977125"/>
            </a:xfrm>
            <a:custGeom>
              <a:avLst/>
              <a:gdLst/>
              <a:ahLst/>
              <a:cxnLst/>
              <a:rect l="l" t="t" r="r" b="b"/>
              <a:pathLst>
                <a:path w="3977125" h="3977125">
                  <a:moveTo>
                    <a:pt x="0" y="0"/>
                  </a:moveTo>
                  <a:lnTo>
                    <a:pt x="3977125" y="0"/>
                  </a:lnTo>
                  <a:lnTo>
                    <a:pt x="3977125" y="3977125"/>
                  </a:lnTo>
                  <a:lnTo>
                    <a:pt x="0" y="3977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4243150"/>
              <a:ext cx="5944075" cy="1831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666"/>
                </a:lnSpc>
              </a:pPr>
              <a:r>
                <a:rPr lang="en-US" sz="8333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China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9552952" y="12081910"/>
            <a:ext cx="4458056" cy="4555616"/>
            <a:chOff x="0" y="0"/>
            <a:chExt cx="5944075" cy="6074154"/>
          </a:xfrm>
        </p:grpSpPr>
        <p:sp>
          <p:nvSpPr>
            <p:cNvPr id="43" name="Freeform 43"/>
            <p:cNvSpPr/>
            <p:nvPr/>
          </p:nvSpPr>
          <p:spPr>
            <a:xfrm>
              <a:off x="950627" y="0"/>
              <a:ext cx="4042821" cy="3977125"/>
            </a:xfrm>
            <a:custGeom>
              <a:avLst/>
              <a:gdLst/>
              <a:ahLst/>
              <a:cxnLst/>
              <a:rect l="l" t="t" r="r" b="b"/>
              <a:pathLst>
                <a:path w="4042821" h="3977125">
                  <a:moveTo>
                    <a:pt x="0" y="0"/>
                  </a:moveTo>
                  <a:lnTo>
                    <a:pt x="4042821" y="0"/>
                  </a:lnTo>
                  <a:lnTo>
                    <a:pt x="4042821" y="3977125"/>
                  </a:lnTo>
                  <a:lnTo>
                    <a:pt x="0" y="39771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4243150"/>
              <a:ext cx="5944075" cy="1831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666"/>
                </a:lnSpc>
              </a:pPr>
              <a:r>
                <a:rPr lang="en-US" sz="8333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Russia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28542630" y="7833307"/>
            <a:ext cx="7600646" cy="3650185"/>
            <a:chOff x="0" y="0"/>
            <a:chExt cx="10134194" cy="4866913"/>
          </a:xfrm>
        </p:grpSpPr>
        <p:sp>
          <p:nvSpPr>
            <p:cNvPr id="46" name="Freeform 46"/>
            <p:cNvSpPr/>
            <p:nvPr/>
          </p:nvSpPr>
          <p:spPr>
            <a:xfrm>
              <a:off x="3665299" y="0"/>
              <a:ext cx="2803597" cy="2803597"/>
            </a:xfrm>
            <a:custGeom>
              <a:avLst/>
              <a:gdLst/>
              <a:ahLst/>
              <a:cxnLst/>
              <a:rect l="l" t="t" r="r" b="b"/>
              <a:pathLst>
                <a:path w="2803597" h="2803597">
                  <a:moveTo>
                    <a:pt x="0" y="0"/>
                  </a:moveTo>
                  <a:lnTo>
                    <a:pt x="2803597" y="0"/>
                  </a:lnTo>
                  <a:lnTo>
                    <a:pt x="2803597" y="2803597"/>
                  </a:lnTo>
                  <a:lnTo>
                    <a:pt x="0" y="2803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3035908"/>
              <a:ext cx="10134194" cy="1831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666"/>
                </a:lnSpc>
              </a:pPr>
              <a:r>
                <a:rPr lang="en-US" sz="8333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North Korea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40295493" y="7833307"/>
            <a:ext cx="4458056" cy="3650185"/>
            <a:chOff x="0" y="0"/>
            <a:chExt cx="5944075" cy="4866913"/>
          </a:xfrm>
        </p:grpSpPr>
        <p:sp>
          <p:nvSpPr>
            <p:cNvPr id="49" name="Freeform 49"/>
            <p:cNvSpPr/>
            <p:nvPr/>
          </p:nvSpPr>
          <p:spPr>
            <a:xfrm>
              <a:off x="1570239" y="0"/>
              <a:ext cx="2803597" cy="2803597"/>
            </a:xfrm>
            <a:custGeom>
              <a:avLst/>
              <a:gdLst/>
              <a:ahLst/>
              <a:cxnLst/>
              <a:rect l="l" t="t" r="r" b="b"/>
              <a:pathLst>
                <a:path w="2803597" h="2803597">
                  <a:moveTo>
                    <a:pt x="0" y="0"/>
                  </a:moveTo>
                  <a:lnTo>
                    <a:pt x="2803597" y="0"/>
                  </a:lnTo>
                  <a:lnTo>
                    <a:pt x="2803597" y="2803597"/>
                  </a:lnTo>
                  <a:lnTo>
                    <a:pt x="0" y="28035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3035908"/>
              <a:ext cx="5944075" cy="1831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666"/>
                </a:lnSpc>
              </a:pPr>
              <a:r>
                <a:rPr lang="en-US" sz="8333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Iran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28087199" y="19609308"/>
            <a:ext cx="4458056" cy="3570378"/>
            <a:chOff x="0" y="0"/>
            <a:chExt cx="5944075" cy="4760503"/>
          </a:xfrm>
        </p:grpSpPr>
        <p:sp>
          <p:nvSpPr>
            <p:cNvPr id="52" name="Freeform 52"/>
            <p:cNvSpPr/>
            <p:nvPr/>
          </p:nvSpPr>
          <p:spPr>
            <a:xfrm>
              <a:off x="1584622" y="0"/>
              <a:ext cx="2774830" cy="2774830"/>
            </a:xfrm>
            <a:custGeom>
              <a:avLst/>
              <a:gdLst/>
              <a:ahLst/>
              <a:cxnLst/>
              <a:rect l="l" t="t" r="r" b="b"/>
              <a:pathLst>
                <a:path w="2774830" h="2774830">
                  <a:moveTo>
                    <a:pt x="0" y="0"/>
                  </a:moveTo>
                  <a:lnTo>
                    <a:pt x="2774831" y="0"/>
                  </a:lnTo>
                  <a:lnTo>
                    <a:pt x="2774831" y="2774830"/>
                  </a:lnTo>
                  <a:lnTo>
                    <a:pt x="0" y="2774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2929499"/>
              <a:ext cx="5944075" cy="1831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666"/>
                </a:lnSpc>
              </a:pPr>
              <a:r>
                <a:rPr lang="en-US" sz="8333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India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36918222" y="17643364"/>
            <a:ext cx="5066133" cy="1216153"/>
            <a:chOff x="0" y="0"/>
            <a:chExt cx="6754844" cy="1621538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621538" cy="1621538"/>
            </a:xfrm>
            <a:custGeom>
              <a:avLst/>
              <a:gdLst/>
              <a:ahLst/>
              <a:cxnLst/>
              <a:rect l="l" t="t" r="r" b="b"/>
              <a:pathLst>
                <a:path w="1621538" h="1621538">
                  <a:moveTo>
                    <a:pt x="0" y="0"/>
                  </a:moveTo>
                  <a:lnTo>
                    <a:pt x="1621538" y="0"/>
                  </a:lnTo>
                  <a:lnTo>
                    <a:pt x="1621538" y="1621538"/>
                  </a:lnTo>
                  <a:lnTo>
                    <a:pt x="0" y="16215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2028255" y="36510"/>
              <a:ext cx="4726589" cy="1424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114"/>
                </a:lnSpc>
              </a:pPr>
              <a:r>
                <a:rPr lang="en-US" sz="651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Turkey</a:t>
              </a: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36690958" y="20762414"/>
            <a:ext cx="5520662" cy="1216153"/>
            <a:chOff x="0" y="0"/>
            <a:chExt cx="7360882" cy="1621538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1621538" cy="1621538"/>
            </a:xfrm>
            <a:custGeom>
              <a:avLst/>
              <a:gdLst/>
              <a:ahLst/>
              <a:cxnLst/>
              <a:rect l="l" t="t" r="r" b="b"/>
              <a:pathLst>
                <a:path w="1621538" h="1621538">
                  <a:moveTo>
                    <a:pt x="0" y="0"/>
                  </a:moveTo>
                  <a:lnTo>
                    <a:pt x="1621538" y="0"/>
                  </a:lnTo>
                  <a:lnTo>
                    <a:pt x="1621538" y="1621538"/>
                  </a:lnTo>
                  <a:lnTo>
                    <a:pt x="0" y="16215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1858940" y="36510"/>
              <a:ext cx="5501943" cy="1424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114"/>
                </a:lnSpc>
              </a:pPr>
              <a:r>
                <a:rPr lang="en-US" sz="6510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Palestine</a:t>
              </a: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37526137" y="23908553"/>
            <a:ext cx="3852234" cy="1216153"/>
            <a:chOff x="0" y="0"/>
            <a:chExt cx="5136313" cy="1621538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1621538" cy="1621538"/>
            </a:xfrm>
            <a:custGeom>
              <a:avLst/>
              <a:gdLst/>
              <a:ahLst/>
              <a:cxnLst/>
              <a:rect l="l" t="t" r="r" b="b"/>
              <a:pathLst>
                <a:path w="1621538" h="1621538">
                  <a:moveTo>
                    <a:pt x="0" y="0"/>
                  </a:moveTo>
                  <a:lnTo>
                    <a:pt x="1621538" y="0"/>
                  </a:lnTo>
                  <a:lnTo>
                    <a:pt x="1621538" y="1621538"/>
                  </a:lnTo>
                  <a:lnTo>
                    <a:pt x="0" y="16215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1789904" y="36510"/>
              <a:ext cx="3346408" cy="1424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114"/>
                </a:lnSpc>
              </a:pPr>
              <a:r>
                <a:rPr lang="en-US" sz="651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Israel</a:t>
              </a:r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42826778" y="17867354"/>
            <a:ext cx="3456957" cy="2312056"/>
            <a:chOff x="0" y="0"/>
            <a:chExt cx="4609276" cy="3082741"/>
          </a:xfrm>
        </p:grpSpPr>
        <p:sp>
          <p:nvSpPr>
            <p:cNvPr id="64" name="Freeform 64"/>
            <p:cNvSpPr/>
            <p:nvPr/>
          </p:nvSpPr>
          <p:spPr>
            <a:xfrm>
              <a:off x="1493869" y="0"/>
              <a:ext cx="1621538" cy="1621538"/>
            </a:xfrm>
            <a:custGeom>
              <a:avLst/>
              <a:gdLst/>
              <a:ahLst/>
              <a:cxnLst/>
              <a:rect l="l" t="t" r="r" b="b"/>
              <a:pathLst>
                <a:path w="1621538" h="1621538">
                  <a:moveTo>
                    <a:pt x="0" y="0"/>
                  </a:moveTo>
                  <a:lnTo>
                    <a:pt x="1621538" y="0"/>
                  </a:lnTo>
                  <a:lnTo>
                    <a:pt x="1621538" y="1621538"/>
                  </a:lnTo>
                  <a:lnTo>
                    <a:pt x="0" y="16215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0" y="1658047"/>
              <a:ext cx="4609276" cy="1424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114"/>
                </a:lnSpc>
              </a:pPr>
              <a:r>
                <a:rPr lang="en-US" sz="6510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Belarus</a:t>
              </a:r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43105882" y="22557693"/>
            <a:ext cx="2904942" cy="2342706"/>
            <a:chOff x="0" y="0"/>
            <a:chExt cx="3873255" cy="3123608"/>
          </a:xfrm>
        </p:grpSpPr>
        <p:sp>
          <p:nvSpPr>
            <p:cNvPr id="67" name="Freeform 67"/>
            <p:cNvSpPr/>
            <p:nvPr/>
          </p:nvSpPr>
          <p:spPr>
            <a:xfrm>
              <a:off x="1125859" y="0"/>
              <a:ext cx="1621538" cy="1621538"/>
            </a:xfrm>
            <a:custGeom>
              <a:avLst/>
              <a:gdLst/>
              <a:ahLst/>
              <a:cxnLst/>
              <a:rect l="l" t="t" r="r" b="b"/>
              <a:pathLst>
                <a:path w="1621538" h="1621538">
                  <a:moveTo>
                    <a:pt x="0" y="0"/>
                  </a:moveTo>
                  <a:lnTo>
                    <a:pt x="1621538" y="0"/>
                  </a:lnTo>
                  <a:lnTo>
                    <a:pt x="1621538" y="1621538"/>
                  </a:lnTo>
                  <a:lnTo>
                    <a:pt x="0" y="16215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0" y="1698915"/>
              <a:ext cx="3873255" cy="1424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114"/>
                </a:lnSpc>
              </a:pPr>
              <a:r>
                <a:rPr lang="en-US" sz="6510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UAE</a:t>
              </a: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92603" y="4187542"/>
            <a:ext cx="23700028" cy="22603902"/>
          </a:xfrm>
          <a:custGeom>
            <a:avLst/>
            <a:gdLst/>
            <a:ahLst/>
            <a:cxnLst/>
            <a:rect l="l" t="t" r="r" b="b"/>
            <a:pathLst>
              <a:path w="23700028" h="22603902">
                <a:moveTo>
                  <a:pt x="0" y="0"/>
                </a:moveTo>
                <a:lnTo>
                  <a:pt x="23700028" y="0"/>
                </a:lnTo>
                <a:lnTo>
                  <a:pt x="23700028" y="22603902"/>
                </a:lnTo>
                <a:lnTo>
                  <a:pt x="0" y="22603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1072555" y="25595884"/>
            <a:ext cx="4759842" cy="950780"/>
          </a:xfrm>
          <a:custGeom>
            <a:avLst/>
            <a:gdLst/>
            <a:ahLst/>
            <a:cxnLst/>
            <a:rect l="l" t="t" r="r" b="b"/>
            <a:pathLst>
              <a:path w="4759842" h="950780">
                <a:moveTo>
                  <a:pt x="0" y="0"/>
                </a:moveTo>
                <a:lnTo>
                  <a:pt x="4759842" y="0"/>
                </a:lnTo>
                <a:lnTo>
                  <a:pt x="4759842" y="950780"/>
                </a:lnTo>
                <a:lnTo>
                  <a:pt x="0" y="9507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3471751" y="154781"/>
            <a:ext cx="20341731" cy="2926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58"/>
              </a:lnSpc>
            </a:pPr>
            <a:r>
              <a:rPr lang="en-US" sz="96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Threat Actor Attribution</a:t>
            </a:r>
          </a:p>
          <a:p>
            <a:pPr algn="ctr">
              <a:lnSpc>
                <a:spcPts val="11458"/>
              </a:lnSpc>
            </a:pPr>
            <a:r>
              <a:rPr lang="en-US" sz="96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# of Unique CVEs in 1H-2025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259517" y="3156797"/>
            <a:ext cx="12766199" cy="86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5"/>
              </a:lnSpc>
            </a:pPr>
            <a:r>
              <a:rPr lang="en-US" sz="519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Source: VulnCheck Exploit Intelligence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1F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58162" y="2381"/>
            <a:ext cx="39508676" cy="26789062"/>
          </a:xfrm>
          <a:custGeom>
            <a:avLst/>
            <a:gdLst/>
            <a:ahLst/>
            <a:cxnLst/>
            <a:rect l="l" t="t" r="r" b="b"/>
            <a:pathLst>
              <a:path w="39508676" h="26789062">
                <a:moveTo>
                  <a:pt x="0" y="0"/>
                </a:moveTo>
                <a:lnTo>
                  <a:pt x="39508676" y="0"/>
                </a:lnTo>
                <a:lnTo>
                  <a:pt x="39508676" y="26789063"/>
                </a:lnTo>
                <a:lnTo>
                  <a:pt x="0" y="267890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1146" y="9181887"/>
            <a:ext cx="46242707" cy="7991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88"/>
              </a:lnSpc>
            </a:pPr>
            <a:r>
              <a:rPr lang="en-US" sz="2292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Emerging Threat &amp; Vulnerability Debt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808267" y="1048092"/>
            <a:ext cx="20945468" cy="2938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66"/>
              </a:lnSpc>
              <a:spcBef>
                <a:spcPct val="0"/>
              </a:spcBef>
            </a:pPr>
            <a:r>
              <a:rPr lang="en-US" sz="1719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Vulnerability Debt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3027943" y="0"/>
            <a:ext cx="24597057" cy="26793825"/>
            <a:chOff x="0" y="0"/>
            <a:chExt cx="2487201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87201" cy="2709333"/>
            </a:xfrm>
            <a:custGeom>
              <a:avLst/>
              <a:gdLst/>
              <a:ahLst/>
              <a:cxnLst/>
              <a:rect l="l" t="t" r="r" b="b"/>
              <a:pathLst>
                <a:path w="2487201" h="2709333">
                  <a:moveTo>
                    <a:pt x="0" y="0"/>
                  </a:moveTo>
                  <a:lnTo>
                    <a:pt x="2487201" y="0"/>
                  </a:lnTo>
                  <a:lnTo>
                    <a:pt x="24872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487201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98709" y="5358765"/>
            <a:ext cx="19343192" cy="18755678"/>
            <a:chOff x="0" y="0"/>
            <a:chExt cx="1955942" cy="18965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55941" cy="1896533"/>
            </a:xfrm>
            <a:custGeom>
              <a:avLst/>
              <a:gdLst/>
              <a:ahLst/>
              <a:cxnLst/>
              <a:rect l="l" t="t" r="r" b="b"/>
              <a:pathLst>
                <a:path w="1955941" h="1896533">
                  <a:moveTo>
                    <a:pt x="0" y="0"/>
                  </a:moveTo>
                  <a:lnTo>
                    <a:pt x="1955941" y="0"/>
                  </a:lnTo>
                  <a:lnTo>
                    <a:pt x="1955941" y="1896533"/>
                  </a:lnTo>
                  <a:lnTo>
                    <a:pt x="0" y="18965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955942" cy="1925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2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657081" y="1246565"/>
            <a:ext cx="19384821" cy="2771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66"/>
              </a:lnSpc>
              <a:spcBef>
                <a:spcPct val="0"/>
              </a:spcBef>
            </a:pPr>
            <a:r>
              <a:rPr lang="en-US" sz="143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Emerging Threat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609405" y="1246565"/>
            <a:ext cx="20945468" cy="2771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66"/>
              </a:lnSpc>
              <a:spcBef>
                <a:spcPct val="0"/>
              </a:spcBef>
            </a:pPr>
            <a:r>
              <a:rPr lang="en-US" sz="143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Vulnerability Debt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5410543" y="5358765"/>
            <a:ext cx="19343192" cy="18755678"/>
            <a:chOff x="0" y="0"/>
            <a:chExt cx="1955942" cy="18965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55941" cy="1896533"/>
            </a:xfrm>
            <a:custGeom>
              <a:avLst/>
              <a:gdLst/>
              <a:ahLst/>
              <a:cxnLst/>
              <a:rect l="l" t="t" r="r" b="b"/>
              <a:pathLst>
                <a:path w="1955941" h="1896533">
                  <a:moveTo>
                    <a:pt x="0" y="0"/>
                  </a:moveTo>
                  <a:lnTo>
                    <a:pt x="1955941" y="0"/>
                  </a:lnTo>
                  <a:lnTo>
                    <a:pt x="1955941" y="1896533"/>
                  </a:lnTo>
                  <a:lnTo>
                    <a:pt x="0" y="18965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955942" cy="1925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2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475192" y="6922047"/>
            <a:ext cx="17598401" cy="1094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49348" lvl="1" indent="-1124674" algn="l">
              <a:lnSpc>
                <a:spcPts val="14585"/>
              </a:lnSpc>
              <a:buAutoNum type="arabicPeriod"/>
            </a:pPr>
            <a:r>
              <a:rPr lang="en-US" sz="10418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Rapid Response </a:t>
            </a:r>
          </a:p>
          <a:p>
            <a:pPr marL="2249348" lvl="1" indent="-1124674" algn="l">
              <a:lnSpc>
                <a:spcPts val="14585"/>
              </a:lnSpc>
              <a:buAutoNum type="arabicPeriod"/>
            </a:pPr>
            <a:r>
              <a:rPr lang="en-US" sz="10418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Internet Facing</a:t>
            </a:r>
          </a:p>
          <a:p>
            <a:pPr marL="2249348" lvl="1" indent="-1124674" algn="l">
              <a:lnSpc>
                <a:spcPts val="14585"/>
              </a:lnSpc>
              <a:buAutoNum type="arabicPeriod"/>
            </a:pPr>
            <a:r>
              <a:rPr lang="en-US" sz="10418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End User Interaction</a:t>
            </a:r>
          </a:p>
          <a:p>
            <a:pPr marL="2249348" lvl="1" indent="-1124674" algn="l">
              <a:lnSpc>
                <a:spcPts val="14585"/>
              </a:lnSpc>
              <a:buAutoNum type="arabicPeriod"/>
            </a:pPr>
            <a:r>
              <a:rPr lang="en-US" sz="10418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Remotely Exploitable</a:t>
            </a:r>
          </a:p>
          <a:p>
            <a:pPr marL="2249348" lvl="1" indent="-1124674" algn="l">
              <a:lnSpc>
                <a:spcPts val="14585"/>
              </a:lnSpc>
              <a:buAutoNum type="arabicPeriod"/>
            </a:pPr>
            <a:r>
              <a:rPr lang="en-US" sz="10418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Exploited or Soon to Be Exploited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6865676" y="7193507"/>
            <a:ext cx="17107735" cy="1461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49348" lvl="1" indent="-1124674" algn="l">
              <a:lnSpc>
                <a:spcPts val="14585"/>
              </a:lnSpc>
              <a:buAutoNum type="arabicPeriod"/>
            </a:pPr>
            <a:r>
              <a:rPr lang="en-US" sz="10418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Root Cause Analysis</a:t>
            </a:r>
          </a:p>
          <a:p>
            <a:pPr marL="2249348" lvl="1" indent="-1124674" algn="l">
              <a:lnSpc>
                <a:spcPts val="14585"/>
              </a:lnSpc>
              <a:buAutoNum type="arabicPeriod"/>
            </a:pPr>
            <a:r>
              <a:rPr lang="en-US" sz="10418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Improve Patch Management</a:t>
            </a:r>
          </a:p>
          <a:p>
            <a:pPr marL="2249348" lvl="1" indent="-1124674" algn="l">
              <a:lnSpc>
                <a:spcPts val="14585"/>
              </a:lnSpc>
              <a:buAutoNum type="arabicPeriod"/>
            </a:pPr>
            <a:r>
              <a:rPr lang="en-US" sz="10418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Automate Patching</a:t>
            </a:r>
          </a:p>
          <a:p>
            <a:pPr marL="2249348" lvl="1" indent="-1124674" algn="l">
              <a:lnSpc>
                <a:spcPts val="14585"/>
              </a:lnSpc>
              <a:buAutoNum type="arabicPeriod"/>
            </a:pPr>
            <a:r>
              <a:rPr lang="en-US" sz="10418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 Best Practices</a:t>
            </a:r>
          </a:p>
          <a:p>
            <a:pPr marL="2249348" lvl="1" indent="-1124674" algn="l">
              <a:lnSpc>
                <a:spcPts val="14585"/>
              </a:lnSpc>
              <a:buAutoNum type="arabicPeriod"/>
            </a:pPr>
            <a:r>
              <a:rPr lang="en-US" sz="10418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Prune Unused / EOL</a:t>
            </a:r>
          </a:p>
          <a:p>
            <a:pPr marL="2249348" lvl="1" indent="-1124674" algn="l">
              <a:lnSpc>
                <a:spcPts val="14585"/>
              </a:lnSpc>
              <a:buAutoNum type="arabicPeriod"/>
            </a:pPr>
            <a:r>
              <a:rPr lang="en-US" sz="10418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Mitagating Controls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78402" y="17243361"/>
            <a:ext cx="31330465" cy="3521811"/>
            <a:chOff x="0" y="0"/>
            <a:chExt cx="11286777" cy="12687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86777" cy="1268730"/>
            </a:xfrm>
            <a:custGeom>
              <a:avLst/>
              <a:gdLst/>
              <a:ahLst/>
              <a:cxnLst/>
              <a:rect l="l" t="t" r="r" b="b"/>
              <a:pathLst>
                <a:path w="11286777" h="1268730">
                  <a:moveTo>
                    <a:pt x="735330" y="0"/>
                  </a:moveTo>
                  <a:lnTo>
                    <a:pt x="0" y="1268730"/>
                  </a:lnTo>
                  <a:lnTo>
                    <a:pt x="11286777" y="1268730"/>
                  </a:lnTo>
                  <a:lnTo>
                    <a:pt x="10551447" y="0"/>
                  </a:lnTo>
                  <a:close/>
                </a:path>
              </a:pathLst>
            </a:custGeom>
            <a:solidFill>
              <a:srgbClr val="FFDD59">
                <a:alpha val="2470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721461" y="9769774"/>
            <a:ext cx="22816011" cy="3521811"/>
            <a:chOff x="0" y="0"/>
            <a:chExt cx="8219451" cy="12687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219451" cy="1268730"/>
            </a:xfrm>
            <a:custGeom>
              <a:avLst/>
              <a:gdLst/>
              <a:ahLst/>
              <a:cxnLst/>
              <a:rect l="l" t="t" r="r" b="b"/>
              <a:pathLst>
                <a:path w="8219451" h="1268730">
                  <a:moveTo>
                    <a:pt x="735330" y="0"/>
                  </a:moveTo>
                  <a:lnTo>
                    <a:pt x="0" y="1268730"/>
                  </a:lnTo>
                  <a:lnTo>
                    <a:pt x="8219451" y="1268730"/>
                  </a:lnTo>
                  <a:lnTo>
                    <a:pt x="7484121" y="0"/>
                  </a:lnTo>
                  <a:close/>
                </a:path>
              </a:pathLst>
            </a:custGeom>
            <a:solidFill>
              <a:srgbClr val="DE435B">
                <a:alpha val="2470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895061" y="4746938"/>
            <a:ext cx="14660401" cy="1608504"/>
            <a:chOff x="0" y="0"/>
            <a:chExt cx="11563593" cy="12687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563593" cy="1268730"/>
            </a:xfrm>
            <a:custGeom>
              <a:avLst/>
              <a:gdLst/>
              <a:ahLst/>
              <a:cxnLst/>
              <a:rect l="l" t="t" r="r" b="b"/>
              <a:pathLst>
                <a:path w="11563593" h="1268730">
                  <a:moveTo>
                    <a:pt x="735330" y="0"/>
                  </a:moveTo>
                  <a:lnTo>
                    <a:pt x="0" y="1268730"/>
                  </a:lnTo>
                  <a:lnTo>
                    <a:pt x="11563593" y="1268730"/>
                  </a:lnTo>
                  <a:lnTo>
                    <a:pt x="10828263" y="0"/>
                  </a:lnTo>
                  <a:close/>
                </a:path>
              </a:pathLst>
            </a:custGeom>
            <a:solidFill>
              <a:srgbClr val="7D2836">
                <a:alpha val="2470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548615" y="13499079"/>
            <a:ext cx="27049236" cy="3521811"/>
            <a:chOff x="0" y="0"/>
            <a:chExt cx="9744468" cy="126873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744468" cy="1268730"/>
            </a:xfrm>
            <a:custGeom>
              <a:avLst/>
              <a:gdLst/>
              <a:ahLst/>
              <a:cxnLst/>
              <a:rect l="l" t="t" r="r" b="b"/>
              <a:pathLst>
                <a:path w="9744468" h="1268730">
                  <a:moveTo>
                    <a:pt x="735330" y="0"/>
                  </a:moveTo>
                  <a:lnTo>
                    <a:pt x="0" y="1268730"/>
                  </a:lnTo>
                  <a:lnTo>
                    <a:pt x="9744468" y="1268730"/>
                  </a:lnTo>
                  <a:lnTo>
                    <a:pt x="9009138" y="0"/>
                  </a:lnTo>
                  <a:close/>
                </a:path>
              </a:pathLst>
            </a:custGeom>
            <a:solidFill>
              <a:srgbClr val="FEBA46">
                <a:alpha val="2470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345575" y="20957690"/>
            <a:ext cx="35445585" cy="3521811"/>
            <a:chOff x="0" y="0"/>
            <a:chExt cx="12769246" cy="126873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769246" cy="1268730"/>
            </a:xfrm>
            <a:custGeom>
              <a:avLst/>
              <a:gdLst/>
              <a:ahLst/>
              <a:cxnLst/>
              <a:rect l="l" t="t" r="r" b="b"/>
              <a:pathLst>
                <a:path w="12769246" h="1268730">
                  <a:moveTo>
                    <a:pt x="735330" y="0"/>
                  </a:moveTo>
                  <a:lnTo>
                    <a:pt x="0" y="1268730"/>
                  </a:lnTo>
                  <a:lnTo>
                    <a:pt x="12769246" y="1268730"/>
                  </a:lnTo>
                  <a:lnTo>
                    <a:pt x="12033917" y="0"/>
                  </a:lnTo>
                  <a:close/>
                </a:path>
              </a:pathLst>
            </a:custGeom>
            <a:solidFill>
              <a:srgbClr val="9B9AE3">
                <a:alpha val="2470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356045" y="6481320"/>
            <a:ext cx="15142505" cy="1540862"/>
            <a:chOff x="0" y="0"/>
            <a:chExt cx="12468185" cy="126873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468185" cy="1268730"/>
            </a:xfrm>
            <a:custGeom>
              <a:avLst/>
              <a:gdLst/>
              <a:ahLst/>
              <a:cxnLst/>
              <a:rect l="l" t="t" r="r" b="b"/>
              <a:pathLst>
                <a:path w="12468185" h="1268730">
                  <a:moveTo>
                    <a:pt x="735330" y="0"/>
                  </a:moveTo>
                  <a:lnTo>
                    <a:pt x="0" y="1268730"/>
                  </a:lnTo>
                  <a:lnTo>
                    <a:pt x="12468185" y="1268730"/>
                  </a:lnTo>
                  <a:lnTo>
                    <a:pt x="11732855" y="0"/>
                  </a:lnTo>
                  <a:close/>
                </a:path>
              </a:pathLst>
            </a:custGeom>
            <a:solidFill>
              <a:srgbClr val="7D2836">
                <a:alpha val="2470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895630" y="8141088"/>
            <a:ext cx="15541755" cy="1540862"/>
            <a:chOff x="0" y="0"/>
            <a:chExt cx="12796923" cy="126873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796924" cy="1268730"/>
            </a:xfrm>
            <a:custGeom>
              <a:avLst/>
              <a:gdLst/>
              <a:ahLst/>
              <a:cxnLst/>
              <a:rect l="l" t="t" r="r" b="b"/>
              <a:pathLst>
                <a:path w="12796924" h="1268730">
                  <a:moveTo>
                    <a:pt x="735330" y="0"/>
                  </a:moveTo>
                  <a:lnTo>
                    <a:pt x="0" y="1268730"/>
                  </a:lnTo>
                  <a:lnTo>
                    <a:pt x="12796924" y="1268730"/>
                  </a:lnTo>
                  <a:lnTo>
                    <a:pt x="12061593" y="0"/>
                  </a:lnTo>
                  <a:close/>
                </a:path>
              </a:pathLst>
            </a:custGeom>
            <a:solidFill>
              <a:srgbClr val="7D2836">
                <a:alpha val="24706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402617" y="17243361"/>
            <a:ext cx="18806177" cy="3521811"/>
            <a:chOff x="0" y="0"/>
            <a:chExt cx="6774911" cy="126873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774911" cy="1268730"/>
            </a:xfrm>
            <a:custGeom>
              <a:avLst/>
              <a:gdLst/>
              <a:ahLst/>
              <a:cxnLst/>
              <a:rect l="l" t="t" r="r" b="b"/>
              <a:pathLst>
                <a:path w="6774911" h="1268730">
                  <a:moveTo>
                    <a:pt x="735330" y="0"/>
                  </a:moveTo>
                  <a:lnTo>
                    <a:pt x="0" y="1268730"/>
                  </a:lnTo>
                  <a:lnTo>
                    <a:pt x="6774911" y="1268730"/>
                  </a:lnTo>
                  <a:lnTo>
                    <a:pt x="6039582" y="0"/>
                  </a:lnTo>
                  <a:close/>
                </a:path>
              </a:pathLst>
            </a:custGeom>
            <a:solidFill>
              <a:srgbClr val="FFDE59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593001" y="13499079"/>
            <a:ext cx="14373866" cy="3521811"/>
            <a:chOff x="0" y="0"/>
            <a:chExt cx="5178175" cy="126873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178175" cy="1268730"/>
            </a:xfrm>
            <a:custGeom>
              <a:avLst/>
              <a:gdLst/>
              <a:ahLst/>
              <a:cxnLst/>
              <a:rect l="l" t="t" r="r" b="b"/>
              <a:pathLst>
                <a:path w="5178175" h="1268730">
                  <a:moveTo>
                    <a:pt x="735330" y="0"/>
                  </a:moveTo>
                  <a:lnTo>
                    <a:pt x="0" y="1268730"/>
                  </a:lnTo>
                  <a:lnTo>
                    <a:pt x="5178175" y="1268730"/>
                  </a:lnTo>
                  <a:lnTo>
                    <a:pt x="4442845" y="0"/>
                  </a:lnTo>
                  <a:close/>
                </a:path>
              </a:pathLst>
            </a:custGeom>
            <a:solidFill>
              <a:srgbClr val="FEBA4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267364" y="20933222"/>
            <a:ext cx="23075075" cy="3521811"/>
            <a:chOff x="0" y="0"/>
            <a:chExt cx="8312779" cy="126873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312779" cy="1268730"/>
            </a:xfrm>
            <a:custGeom>
              <a:avLst/>
              <a:gdLst/>
              <a:ahLst/>
              <a:cxnLst/>
              <a:rect l="l" t="t" r="r" b="b"/>
              <a:pathLst>
                <a:path w="8312779" h="1268730">
                  <a:moveTo>
                    <a:pt x="735330" y="0"/>
                  </a:moveTo>
                  <a:lnTo>
                    <a:pt x="0" y="1268730"/>
                  </a:lnTo>
                  <a:lnTo>
                    <a:pt x="8312779" y="1268730"/>
                  </a:lnTo>
                  <a:lnTo>
                    <a:pt x="7577449" y="0"/>
                  </a:lnTo>
                  <a:close/>
                </a:path>
              </a:pathLst>
            </a:custGeom>
            <a:solidFill>
              <a:srgbClr val="9C9AE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764587" y="9769774"/>
            <a:ext cx="10030693" cy="3521811"/>
            <a:chOff x="0" y="0"/>
            <a:chExt cx="3613550" cy="126873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613550" cy="1268730"/>
            </a:xfrm>
            <a:custGeom>
              <a:avLst/>
              <a:gdLst/>
              <a:ahLst/>
              <a:cxnLst/>
              <a:rect l="l" t="t" r="r" b="b"/>
              <a:pathLst>
                <a:path w="3613550" h="1268730">
                  <a:moveTo>
                    <a:pt x="735330" y="0"/>
                  </a:moveTo>
                  <a:lnTo>
                    <a:pt x="0" y="1268730"/>
                  </a:lnTo>
                  <a:lnTo>
                    <a:pt x="3613550" y="1268730"/>
                  </a:lnTo>
                  <a:lnTo>
                    <a:pt x="2878220" y="0"/>
                  </a:lnTo>
                  <a:close/>
                </a:path>
              </a:pathLst>
            </a:custGeom>
            <a:solidFill>
              <a:srgbClr val="DE425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TextBox 24"/>
          <p:cNvSpPr txBox="1"/>
          <p:nvPr/>
        </p:nvSpPr>
        <p:spPr>
          <a:xfrm rot="-3584882">
            <a:off x="8459567" y="8127434"/>
            <a:ext cx="10035000" cy="1150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13"/>
              </a:lnSpc>
            </a:pPr>
            <a:r>
              <a:rPr lang="en-US" sz="7511" spc="15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Known Exploited</a:t>
            </a:r>
          </a:p>
        </p:txBody>
      </p:sp>
      <p:sp>
        <p:nvSpPr>
          <p:cNvPr id="25" name="Freeform 25"/>
          <p:cNvSpPr/>
          <p:nvPr/>
        </p:nvSpPr>
        <p:spPr>
          <a:xfrm>
            <a:off x="15823505" y="4729115"/>
            <a:ext cx="1851861" cy="1601860"/>
          </a:xfrm>
          <a:custGeom>
            <a:avLst/>
            <a:gdLst/>
            <a:ahLst/>
            <a:cxnLst/>
            <a:rect l="l" t="t" r="r" b="b"/>
            <a:pathLst>
              <a:path w="1851861" h="1601860">
                <a:moveTo>
                  <a:pt x="0" y="0"/>
                </a:moveTo>
                <a:lnTo>
                  <a:pt x="1851860" y="0"/>
                </a:lnTo>
                <a:lnTo>
                  <a:pt x="1851860" y="1601860"/>
                </a:lnTo>
                <a:lnTo>
                  <a:pt x="0" y="16018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6" name="Group 26"/>
          <p:cNvGrpSpPr/>
          <p:nvPr/>
        </p:nvGrpSpPr>
        <p:grpSpPr>
          <a:xfrm>
            <a:off x="14813373" y="6459274"/>
            <a:ext cx="3860293" cy="1562907"/>
            <a:chOff x="0" y="0"/>
            <a:chExt cx="3133692" cy="126873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133692" cy="1268730"/>
            </a:xfrm>
            <a:custGeom>
              <a:avLst/>
              <a:gdLst/>
              <a:ahLst/>
              <a:cxnLst/>
              <a:rect l="l" t="t" r="r" b="b"/>
              <a:pathLst>
                <a:path w="3133692" h="1268730">
                  <a:moveTo>
                    <a:pt x="735330" y="0"/>
                  </a:moveTo>
                  <a:lnTo>
                    <a:pt x="0" y="1268730"/>
                  </a:lnTo>
                  <a:lnTo>
                    <a:pt x="3133692" y="1268730"/>
                  </a:lnTo>
                  <a:lnTo>
                    <a:pt x="2398362" y="0"/>
                  </a:lnTo>
                  <a:close/>
                </a:path>
              </a:pathLst>
            </a:custGeom>
            <a:solidFill>
              <a:srgbClr val="7D283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3883664" y="8119043"/>
            <a:ext cx="5779086" cy="1562907"/>
            <a:chOff x="0" y="0"/>
            <a:chExt cx="4691322" cy="126873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691322" cy="1268730"/>
            </a:xfrm>
            <a:custGeom>
              <a:avLst/>
              <a:gdLst/>
              <a:ahLst/>
              <a:cxnLst/>
              <a:rect l="l" t="t" r="r" b="b"/>
              <a:pathLst>
                <a:path w="4691322" h="1268730">
                  <a:moveTo>
                    <a:pt x="735330" y="0"/>
                  </a:moveTo>
                  <a:lnTo>
                    <a:pt x="0" y="1268730"/>
                  </a:lnTo>
                  <a:lnTo>
                    <a:pt x="4691322" y="1268730"/>
                  </a:lnTo>
                  <a:lnTo>
                    <a:pt x="3955992" y="0"/>
                  </a:lnTo>
                  <a:close/>
                </a:path>
              </a:pathLst>
            </a:custGeom>
            <a:solidFill>
              <a:srgbClr val="7D283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" name="Freeform 30"/>
          <p:cNvSpPr/>
          <p:nvPr/>
        </p:nvSpPr>
        <p:spPr>
          <a:xfrm>
            <a:off x="40791161" y="25160584"/>
            <a:ext cx="6056988" cy="1209885"/>
          </a:xfrm>
          <a:custGeom>
            <a:avLst/>
            <a:gdLst/>
            <a:ahLst/>
            <a:cxnLst/>
            <a:rect l="l" t="t" r="r" b="b"/>
            <a:pathLst>
              <a:path w="6056988" h="1209885">
                <a:moveTo>
                  <a:pt x="0" y="0"/>
                </a:moveTo>
                <a:lnTo>
                  <a:pt x="6056988" y="0"/>
                </a:lnTo>
                <a:lnTo>
                  <a:pt x="6056988" y="1209885"/>
                </a:lnTo>
                <a:lnTo>
                  <a:pt x="0" y="12098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31"/>
          <p:cNvSpPr txBox="1"/>
          <p:nvPr/>
        </p:nvSpPr>
        <p:spPr>
          <a:xfrm>
            <a:off x="-737463" y="1086561"/>
            <a:ext cx="49099926" cy="253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468"/>
              </a:lnSpc>
              <a:spcBef>
                <a:spcPct val="0"/>
              </a:spcBef>
            </a:pPr>
            <a:r>
              <a:rPr lang="en-US" sz="15625" b="1" spc="468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Vulnerability Threat Matrix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9662751" y="4934125"/>
            <a:ext cx="9060959" cy="1220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638"/>
              </a:lnSpc>
            </a:pPr>
            <a:r>
              <a:rPr lang="en-US" sz="8032" b="1" spc="16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Ransomware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4534092" y="14645078"/>
            <a:ext cx="8524525" cy="1220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38"/>
              </a:lnSpc>
            </a:pPr>
            <a:r>
              <a:rPr lang="en-US" sz="8032" b="1" spc="16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Weaponized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9721071" y="22103689"/>
            <a:ext cx="7766704" cy="1220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38"/>
              </a:lnSpc>
            </a:pPr>
            <a:r>
              <a:rPr lang="en-US" sz="8032" b="1" spc="16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All Other CVEs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7287042" y="18389360"/>
            <a:ext cx="8714504" cy="1220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38"/>
              </a:lnSpc>
            </a:pPr>
            <a:r>
              <a:rPr lang="en-US" sz="8032" b="1" spc="16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Proof-of-Concept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0361251" y="6449749"/>
            <a:ext cx="4434958" cy="1220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638"/>
              </a:lnSpc>
            </a:pPr>
            <a:r>
              <a:rPr lang="en-US" sz="8032" b="1" spc="16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Botnet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1440118" y="8281071"/>
            <a:ext cx="11618499" cy="1220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638"/>
              </a:lnSpc>
            </a:pPr>
            <a:r>
              <a:rPr lang="en-US" sz="8032" b="1" spc="16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Threat Actor (APT)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2935799" y="10915773"/>
            <a:ext cx="11618499" cy="1220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638"/>
              </a:lnSpc>
            </a:pPr>
            <a:r>
              <a:rPr lang="en-US" sz="8032" b="1" spc="16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Unattributed KEV</a:t>
            </a:r>
          </a:p>
        </p:txBody>
      </p:sp>
      <p:sp>
        <p:nvSpPr>
          <p:cNvPr id="39" name="TextBox 39"/>
          <p:cNvSpPr txBox="1"/>
          <p:nvPr/>
        </p:nvSpPr>
        <p:spPr>
          <a:xfrm rot="-3584882">
            <a:off x="3679198" y="16443221"/>
            <a:ext cx="10035000" cy="1150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13"/>
              </a:lnSpc>
            </a:pPr>
            <a:r>
              <a:rPr lang="en-US" sz="7511" spc="15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Exploit Availability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1146" y="7147902"/>
            <a:ext cx="46242707" cy="12059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88"/>
              </a:lnSpc>
            </a:pPr>
            <a:r>
              <a:rPr lang="en-US" sz="2292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Is CVE Growth Really The Problem Causing Your Backlog?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91146" y="11215871"/>
            <a:ext cx="46242707" cy="3923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088"/>
              </a:lnSpc>
            </a:pPr>
            <a:r>
              <a:rPr lang="en-US" sz="2292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You!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640637" y="906770"/>
            <a:ext cx="22343726" cy="24980285"/>
          </a:xfrm>
          <a:custGeom>
            <a:avLst/>
            <a:gdLst/>
            <a:ahLst/>
            <a:cxnLst/>
            <a:rect l="l" t="t" r="r" b="b"/>
            <a:pathLst>
              <a:path w="22343726" h="24980285">
                <a:moveTo>
                  <a:pt x="0" y="0"/>
                </a:moveTo>
                <a:lnTo>
                  <a:pt x="22343726" y="0"/>
                </a:lnTo>
                <a:lnTo>
                  <a:pt x="22343726" y="24980285"/>
                </a:lnTo>
                <a:lnTo>
                  <a:pt x="0" y="249802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086283" y="718419"/>
            <a:ext cx="25758364" cy="25661771"/>
          </a:xfrm>
          <a:custGeom>
            <a:avLst/>
            <a:gdLst/>
            <a:ahLst/>
            <a:cxnLst/>
            <a:rect l="l" t="t" r="r" b="b"/>
            <a:pathLst>
              <a:path w="25758364" h="25661771">
                <a:moveTo>
                  <a:pt x="0" y="0"/>
                </a:moveTo>
                <a:lnTo>
                  <a:pt x="25758365" y="0"/>
                </a:lnTo>
                <a:lnTo>
                  <a:pt x="25758365" y="25661771"/>
                </a:lnTo>
                <a:lnTo>
                  <a:pt x="0" y="256617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64882" y="711458"/>
            <a:ext cx="37295236" cy="25370909"/>
          </a:xfrm>
          <a:custGeom>
            <a:avLst/>
            <a:gdLst/>
            <a:ahLst/>
            <a:cxnLst/>
            <a:rect l="l" t="t" r="r" b="b"/>
            <a:pathLst>
              <a:path w="37295236" h="25370909">
                <a:moveTo>
                  <a:pt x="0" y="0"/>
                </a:moveTo>
                <a:lnTo>
                  <a:pt x="37295236" y="0"/>
                </a:lnTo>
                <a:lnTo>
                  <a:pt x="37295236" y="25370909"/>
                </a:lnTo>
                <a:lnTo>
                  <a:pt x="0" y="253709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54421" y="1146665"/>
            <a:ext cx="53285514" cy="2803223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039654" y="24824564"/>
            <a:ext cx="44950979" cy="1413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66"/>
              </a:lnSpc>
            </a:pPr>
            <a:r>
              <a:rPr lang="en-US" sz="833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CVE Publish Year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858456" y="733688"/>
            <a:ext cx="19908087" cy="2095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29"/>
              </a:lnSpc>
            </a:pPr>
            <a:r>
              <a:rPr lang="en-US" sz="109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CVE Growth 2020-2024</a:t>
            </a:r>
          </a:p>
        </p:txBody>
      </p:sp>
      <p:sp>
        <p:nvSpPr>
          <p:cNvPr id="5" name="TextBox 5"/>
          <p:cNvSpPr txBox="1"/>
          <p:nvPr/>
        </p:nvSpPr>
        <p:spPr>
          <a:xfrm rot="-5400000">
            <a:off x="-6870346" y="12690046"/>
            <a:ext cx="16406265" cy="1413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66"/>
              </a:lnSpc>
            </a:pPr>
            <a:r>
              <a:rPr lang="en-US" sz="833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# of CVEs Published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54421" y="1146665"/>
            <a:ext cx="53285514" cy="28032237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5523306" y="3309975"/>
            <a:ext cx="39422787" cy="1531986"/>
          </a:xfrm>
          <a:custGeom>
            <a:avLst/>
            <a:gdLst/>
            <a:ahLst/>
            <a:cxnLst/>
            <a:rect l="l" t="t" r="r" b="b"/>
            <a:pathLst>
              <a:path w="39422787" h="1531986">
                <a:moveTo>
                  <a:pt x="0" y="0"/>
                </a:moveTo>
                <a:lnTo>
                  <a:pt x="39422788" y="0"/>
                </a:lnTo>
                <a:lnTo>
                  <a:pt x="39422788" y="1531986"/>
                </a:lnTo>
                <a:lnTo>
                  <a:pt x="0" y="15319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5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039654" y="24824564"/>
            <a:ext cx="44950979" cy="1413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66"/>
              </a:lnSpc>
            </a:pPr>
            <a:r>
              <a:rPr lang="en-US" sz="833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CVE Publish Year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523306" y="771788"/>
            <a:ext cx="36578387" cy="1909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76"/>
              </a:lnSpc>
            </a:pPr>
            <a:r>
              <a:rPr lang="en-US" sz="11197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is Behind the </a:t>
            </a:r>
            <a:r>
              <a:rPr lang="en-US" sz="96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Exponential</a:t>
            </a:r>
            <a:r>
              <a:rPr lang="en-US" sz="11197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Growth of CVEs?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482632" y="4617362"/>
            <a:ext cx="2840137" cy="618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4"/>
              </a:lnSpc>
            </a:pPr>
            <a:r>
              <a:rPr lang="en-US" sz="364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(Wordpress)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713995" y="4617362"/>
            <a:ext cx="2802930" cy="618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4"/>
              </a:lnSpc>
            </a:pPr>
            <a:r>
              <a:rPr lang="en-US" sz="364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(Wordpress)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390765" y="4617362"/>
            <a:ext cx="1573935" cy="618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4"/>
              </a:lnSpc>
            </a:pPr>
            <a:r>
              <a:rPr lang="en-US" sz="364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(Linux)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346642" y="4617362"/>
            <a:ext cx="3323053" cy="618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4"/>
              </a:lnSpc>
            </a:pPr>
            <a:r>
              <a:rPr lang="en-US" sz="364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(Open Source)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-6870346" y="12690046"/>
            <a:ext cx="16406265" cy="1413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66"/>
              </a:lnSpc>
            </a:pPr>
            <a:r>
              <a:rPr lang="en-US" sz="8333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# of CVEs Published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007584" y="4617362"/>
            <a:ext cx="3102136" cy="618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4"/>
              </a:lnSpc>
            </a:pPr>
            <a:r>
              <a:rPr lang="en-US" sz="364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(Bug Bounty)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0030250" y="4617362"/>
            <a:ext cx="1348367" cy="618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4"/>
              </a:lnSpc>
            </a:pPr>
            <a:r>
              <a:rPr lang="en-US" sz="364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(Misc)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47625000" cy="30777656"/>
          </a:xfrm>
          <a:custGeom>
            <a:avLst/>
            <a:gdLst/>
            <a:ahLst/>
            <a:cxnLst/>
            <a:rect l="l" t="t" r="r" b="b"/>
            <a:pathLst>
              <a:path w="47625000" h="30777656">
                <a:moveTo>
                  <a:pt x="0" y="0"/>
                </a:moveTo>
                <a:lnTo>
                  <a:pt x="47625000" y="0"/>
                </a:lnTo>
                <a:lnTo>
                  <a:pt x="47625000" y="30777656"/>
                </a:lnTo>
                <a:lnTo>
                  <a:pt x="0" y="30777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883616" y="19564350"/>
            <a:ext cx="37857767" cy="8878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58"/>
              </a:lnSpc>
            </a:pPr>
            <a:r>
              <a:rPr lang="en-US" sz="217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Glamorous Life of</a:t>
            </a:r>
          </a:p>
          <a:p>
            <a:pPr algn="ctr">
              <a:lnSpc>
                <a:spcPts val="36458"/>
              </a:lnSpc>
            </a:pPr>
            <a:r>
              <a:rPr lang="en-US" sz="21700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Emerging Threats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1096</Words>
  <Application>Microsoft Macintosh PowerPoint</Application>
  <PresentationFormat>Custom</PresentationFormat>
  <Paragraphs>325</Paragraphs>
  <Slides>51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4" baseType="lpstr">
      <vt:lpstr>Lato 1 Bold</vt:lpstr>
      <vt:lpstr>Lato 2</vt:lpstr>
      <vt:lpstr>Aileron Ultra-Bold</vt:lpstr>
      <vt:lpstr>Calibri</vt:lpstr>
      <vt:lpstr>Montserrat Bold</vt:lpstr>
      <vt:lpstr>Arial</vt:lpstr>
      <vt:lpstr>Aileron</vt:lpstr>
      <vt:lpstr>Montserrat</vt:lpstr>
      <vt:lpstr>Aileron Bold</vt:lpstr>
      <vt:lpstr>Lato 1</vt:lpstr>
      <vt:lpstr>Canva Sans Bold</vt:lpstr>
      <vt:lpstr>Lato 1 Heavy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GRRcon - Backup</dc:title>
  <cp:lastModifiedBy>Patrick Garrity</cp:lastModifiedBy>
  <cp:revision>3</cp:revision>
  <dcterms:created xsi:type="dcterms:W3CDTF">2006-08-16T00:00:00Z</dcterms:created>
  <dcterms:modified xsi:type="dcterms:W3CDTF">2025-10-02T14:36:13Z</dcterms:modified>
  <dc:identifier>DAG0YyZqowI</dc:identifier>
</cp:coreProperties>
</file>